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302" r:id="rId3"/>
    <p:sldId id="2359" r:id="rId4"/>
    <p:sldId id="2293" r:id="rId5"/>
    <p:sldId id="2299" r:id="rId6"/>
    <p:sldId id="2350" r:id="rId7"/>
    <p:sldId id="2351" r:id="rId8"/>
    <p:sldId id="2348" r:id="rId9"/>
    <p:sldId id="2353" r:id="rId10"/>
    <p:sldId id="2303" r:id="rId11"/>
    <p:sldId id="2356" r:id="rId12"/>
    <p:sldId id="2336" r:id="rId13"/>
    <p:sldId id="2355" r:id="rId14"/>
    <p:sldId id="2354" r:id="rId15"/>
    <p:sldId id="2357" r:id="rId16"/>
    <p:sldId id="2358" r:id="rId17"/>
    <p:sldId id="2347" r:id="rId18"/>
    <p:sldId id="2317" r:id="rId19"/>
    <p:sldId id="2318" r:id="rId20"/>
    <p:sldId id="2320" r:id="rId21"/>
    <p:sldId id="2321" r:id="rId22"/>
    <p:sldId id="2322" r:id="rId23"/>
    <p:sldId id="2323" r:id="rId24"/>
    <p:sldId id="2324" r:id="rId25"/>
    <p:sldId id="2325" r:id="rId26"/>
    <p:sldId id="2326" r:id="rId27"/>
    <p:sldId id="2327" r:id="rId28"/>
    <p:sldId id="2328" r:id="rId29"/>
    <p:sldId id="2331" r:id="rId30"/>
    <p:sldId id="2346" r:id="rId31"/>
    <p:sldId id="2329" r:id="rId32"/>
  </p:sldIdLst>
  <p:sldSz cx="9144000" cy="6858000" type="screen4x3"/>
  <p:notesSz cx="6797675" cy="9926638"/>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EF3E42"/>
    <a:srgbClr val="509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75626" autoAdjust="0"/>
  </p:normalViewPr>
  <p:slideViewPr>
    <p:cSldViewPr>
      <p:cViewPr varScale="1">
        <p:scale>
          <a:sx n="89" d="100"/>
          <a:sy n="89" d="100"/>
        </p:scale>
        <p:origin x="1716" y="90"/>
      </p:cViewPr>
      <p:guideLst>
        <p:guide orient="horz" pos="2160"/>
        <p:guide pos="2880"/>
        <p:guide orient="horz" pos="4319"/>
      </p:guideLst>
    </p:cSldViewPr>
  </p:slideViewPr>
  <p:notesTextViewPr>
    <p:cViewPr>
      <p:scale>
        <a:sx n="100" d="100"/>
        <a:sy n="100" d="100"/>
      </p:scale>
      <p:origin x="0" y="0"/>
    </p:cViewPr>
  </p:notesTextViewPr>
  <p:notesViewPr>
    <p:cSldViewPr>
      <p:cViewPr varScale="1">
        <p:scale>
          <a:sx n="89" d="100"/>
          <a:sy n="89" d="100"/>
        </p:scale>
        <p:origin x="-3126" y="-102"/>
      </p:cViewPr>
      <p:guideLst>
        <p:guide orient="horz" pos="3128"/>
        <p:guide pos="2142"/>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AU" dirty="0"/>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2593C18A-7213-4DDF-92C9-0A9DF3598A20}" type="datetimeFigureOut">
              <a:rPr lang="en-US" smtClean="0"/>
              <a:pPr/>
              <a:t>3/2/2016</a:t>
            </a:fld>
            <a:endParaRPr lang="en-AU"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40B2C172-18BB-428B-8529-AA18C159F15B}" type="slidenum">
              <a:rPr lang="en-AU" smtClean="0"/>
              <a:pPr/>
              <a:t>‹#›</a:t>
            </a:fld>
            <a:endParaRPr lang="en-AU" dirty="0"/>
          </a:p>
        </p:txBody>
      </p:sp>
    </p:spTree>
    <p:extLst>
      <p:ext uri="{BB962C8B-B14F-4D97-AF65-F5344CB8AC3E}">
        <p14:creationId xmlns:p14="http://schemas.microsoft.com/office/powerpoint/2010/main" val="95902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AU" dirty="0"/>
          </a:p>
        </p:txBody>
      </p:sp>
      <p:sp>
        <p:nvSpPr>
          <p:cNvPr id="3" name="Date Placeholder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A9453EA-D224-48D0-9C84-C475B6E242FF}" type="datetimeFigureOut">
              <a:rPr lang="en-US" smtClean="0"/>
              <a:pPr/>
              <a:t>3/2/2016</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9E196FE4-3020-4966-B19C-515942518580}" type="slidenum">
              <a:rPr lang="en-AU" smtClean="0"/>
              <a:pPr/>
              <a:t>‹#›</a:t>
            </a:fld>
            <a:endParaRPr lang="en-AU" dirty="0"/>
          </a:p>
        </p:txBody>
      </p:sp>
    </p:spTree>
    <p:extLst>
      <p:ext uri="{BB962C8B-B14F-4D97-AF65-F5344CB8AC3E}">
        <p14:creationId xmlns:p14="http://schemas.microsoft.com/office/powerpoint/2010/main" val="1217182121"/>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E196FE4-3020-4966-B19C-515942518580}" type="slidenum">
              <a:rPr lang="en-AU" smtClean="0"/>
              <a:pPr/>
              <a:t>1</a:t>
            </a:fld>
            <a:endParaRPr lang="en-AU" dirty="0"/>
          </a:p>
        </p:txBody>
      </p:sp>
    </p:spTree>
    <p:extLst>
      <p:ext uri="{BB962C8B-B14F-4D97-AF65-F5344CB8AC3E}">
        <p14:creationId xmlns:p14="http://schemas.microsoft.com/office/powerpoint/2010/main" val="1623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16</a:t>
            </a:fld>
            <a:endParaRPr lang="en-AU" dirty="0"/>
          </a:p>
        </p:txBody>
      </p:sp>
    </p:spTree>
    <p:extLst>
      <p:ext uri="{BB962C8B-B14F-4D97-AF65-F5344CB8AC3E}">
        <p14:creationId xmlns:p14="http://schemas.microsoft.com/office/powerpoint/2010/main" val="21313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E196FE4-3020-4966-B19C-515942518580}" type="slidenum">
              <a:rPr lang="en-AU" smtClean="0"/>
              <a:pPr/>
              <a:t>8</a:t>
            </a:fld>
            <a:endParaRPr lang="en-AU" dirty="0"/>
          </a:p>
        </p:txBody>
      </p:sp>
    </p:spTree>
    <p:extLst>
      <p:ext uri="{BB962C8B-B14F-4D97-AF65-F5344CB8AC3E}">
        <p14:creationId xmlns:p14="http://schemas.microsoft.com/office/powerpoint/2010/main" val="29990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aseline="0" dirty="0" smtClean="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9</a:t>
            </a:fld>
            <a:endParaRPr lang="en-AU" dirty="0"/>
          </a:p>
        </p:txBody>
      </p:sp>
    </p:spTree>
    <p:extLst>
      <p:ext uri="{BB962C8B-B14F-4D97-AF65-F5344CB8AC3E}">
        <p14:creationId xmlns:p14="http://schemas.microsoft.com/office/powerpoint/2010/main" val="9855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10</a:t>
            </a:fld>
            <a:endParaRPr lang="en-AU" dirty="0"/>
          </a:p>
        </p:txBody>
      </p:sp>
    </p:spTree>
    <p:extLst>
      <p:ext uri="{BB962C8B-B14F-4D97-AF65-F5344CB8AC3E}">
        <p14:creationId xmlns:p14="http://schemas.microsoft.com/office/powerpoint/2010/main" val="156569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0" indent="0">
              <a:buFontTx/>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11</a:t>
            </a:fld>
            <a:endParaRPr lang="en-AU" dirty="0"/>
          </a:p>
        </p:txBody>
      </p:sp>
    </p:spTree>
    <p:extLst>
      <p:ext uri="{BB962C8B-B14F-4D97-AF65-F5344CB8AC3E}">
        <p14:creationId xmlns:p14="http://schemas.microsoft.com/office/powerpoint/2010/main" val="23538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AU" baseline="0" dirty="0" smtClean="0"/>
          </a:p>
        </p:txBody>
      </p:sp>
      <p:sp>
        <p:nvSpPr>
          <p:cNvPr id="4" name="Slide Number Placeholder 3"/>
          <p:cNvSpPr>
            <a:spLocks noGrp="1"/>
          </p:cNvSpPr>
          <p:nvPr>
            <p:ph type="sldNum" sz="quarter" idx="10"/>
          </p:nvPr>
        </p:nvSpPr>
        <p:spPr/>
        <p:txBody>
          <a:bodyPr/>
          <a:lstStyle/>
          <a:p>
            <a:fld id="{9E196FE4-3020-4966-B19C-515942518580}" type="slidenum">
              <a:rPr lang="en-AU" smtClean="0"/>
              <a:pPr/>
              <a:t>12</a:t>
            </a:fld>
            <a:endParaRPr lang="en-AU" dirty="0"/>
          </a:p>
        </p:txBody>
      </p:sp>
    </p:spTree>
    <p:extLst>
      <p:ext uri="{BB962C8B-B14F-4D97-AF65-F5344CB8AC3E}">
        <p14:creationId xmlns:p14="http://schemas.microsoft.com/office/powerpoint/2010/main" val="159580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13</a:t>
            </a:fld>
            <a:endParaRPr lang="en-AU" dirty="0"/>
          </a:p>
        </p:txBody>
      </p:sp>
    </p:spTree>
    <p:extLst>
      <p:ext uri="{BB962C8B-B14F-4D97-AF65-F5344CB8AC3E}">
        <p14:creationId xmlns:p14="http://schemas.microsoft.com/office/powerpoint/2010/main" val="340690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14</a:t>
            </a:fld>
            <a:endParaRPr lang="en-AU" dirty="0"/>
          </a:p>
        </p:txBody>
      </p:sp>
    </p:spTree>
    <p:extLst>
      <p:ext uri="{BB962C8B-B14F-4D97-AF65-F5344CB8AC3E}">
        <p14:creationId xmlns:p14="http://schemas.microsoft.com/office/powerpoint/2010/main" val="283609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9E196FE4-3020-4966-B19C-515942518580}" type="slidenum">
              <a:rPr lang="en-AU" smtClean="0"/>
              <a:pPr/>
              <a:t>15</a:t>
            </a:fld>
            <a:endParaRPr lang="en-AU" dirty="0"/>
          </a:p>
        </p:txBody>
      </p:sp>
    </p:spTree>
    <p:extLst>
      <p:ext uri="{BB962C8B-B14F-4D97-AF65-F5344CB8AC3E}">
        <p14:creationId xmlns:p14="http://schemas.microsoft.com/office/powerpoint/2010/main" val="1255725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R:\BUSINESS DEVELOPMENT\Nexia Australia new brand\Artwork Final - February 2013\Marketing Collateral\Wordclouds\Word Clouds - April 2013\word clouds\Generic A4\generic.jpg"/>
          <p:cNvPicPr>
            <a:picLocks noChangeAspect="1" noChangeArrowheads="1"/>
          </p:cNvPicPr>
          <p:nvPr userDrawn="1"/>
        </p:nvPicPr>
        <p:blipFill>
          <a:blip r:embed="rId2" cstate="print"/>
          <a:srcRect t="10495" b="49180"/>
          <a:stretch>
            <a:fillRect/>
          </a:stretch>
        </p:blipFill>
        <p:spPr bwMode="auto">
          <a:xfrm>
            <a:off x="0" y="0"/>
            <a:ext cx="9144000" cy="5214950"/>
          </a:xfrm>
          <a:prstGeom prst="rect">
            <a:avLst/>
          </a:prstGeom>
          <a:noFill/>
        </p:spPr>
      </p:pic>
      <p:sp>
        <p:nvSpPr>
          <p:cNvPr id="8" name="Rectangle 7"/>
          <p:cNvSpPr/>
          <p:nvPr userDrawn="1"/>
        </p:nvSpPr>
        <p:spPr>
          <a:xfrm>
            <a:off x="0" y="0"/>
            <a:ext cx="9157770" cy="5214950"/>
          </a:xfrm>
          <a:prstGeom prst="rect">
            <a:avLst/>
          </a:prstGeom>
          <a:solidFill>
            <a:srgbClr val="005D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AU" b="1" dirty="0">
              <a:solidFill>
                <a:schemeClr val="bg1"/>
              </a:solidFill>
            </a:endParaRPr>
          </a:p>
        </p:txBody>
      </p:sp>
      <p:sp>
        <p:nvSpPr>
          <p:cNvPr id="2" name="Title 1"/>
          <p:cNvSpPr>
            <a:spLocks noGrp="1"/>
          </p:cNvSpPr>
          <p:nvPr>
            <p:ph type="ctrTitle"/>
          </p:nvPr>
        </p:nvSpPr>
        <p:spPr>
          <a:xfrm>
            <a:off x="571472" y="2101851"/>
            <a:ext cx="7772400" cy="1470025"/>
          </a:xfrm>
        </p:spPr>
        <p:txBody>
          <a:bodyPr>
            <a:noAutofit/>
          </a:bodyPr>
          <a:lstStyle>
            <a:lvl1pPr algn="l">
              <a:defRPr sz="5400" b="1">
                <a:solidFill>
                  <a:schemeClr val="bg1"/>
                </a:solidFill>
                <a:latin typeface="Arial" pitchFamily="34" charset="0"/>
                <a:cs typeface="Arial" pitchFamily="34"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500034" y="5529274"/>
            <a:ext cx="6400800" cy="614370"/>
          </a:xfrm>
        </p:spPr>
        <p:txBody>
          <a:bodyPr/>
          <a:lstStyle>
            <a:lvl1pPr marL="0" indent="0" algn="l">
              <a:buNone/>
              <a:defRPr>
                <a:solidFill>
                  <a:srgbClr val="5091CD"/>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AU" dirty="0"/>
          </a:p>
        </p:txBody>
      </p:sp>
      <p:pic>
        <p:nvPicPr>
          <p:cNvPr id="2050" name="Picture 2" descr="R:\BUSINESS DEVELOPMENT\Nexia Australia new brand\Artwork Final - February 2013\Logos and Fonts\Logos - April 2013\logos\Nexia Australia with tagline\Jpgs\Nexia Australia with tagline.jpg"/>
          <p:cNvPicPr>
            <a:picLocks noChangeAspect="1" noChangeArrowheads="1"/>
          </p:cNvPicPr>
          <p:nvPr userDrawn="1"/>
        </p:nvPicPr>
        <p:blipFill>
          <a:blip r:embed="rId3" cstate="print"/>
          <a:srcRect/>
          <a:stretch>
            <a:fillRect/>
          </a:stretch>
        </p:blipFill>
        <p:spPr bwMode="auto">
          <a:xfrm>
            <a:off x="7143769" y="5500703"/>
            <a:ext cx="1659111" cy="1079140"/>
          </a:xfrm>
          <a:prstGeom prst="rect">
            <a:avLst/>
          </a:prstGeom>
          <a:noFill/>
        </p:spPr>
      </p:pic>
      <p:cxnSp>
        <p:nvCxnSpPr>
          <p:cNvPr id="11" name="Straight Connector 10"/>
          <p:cNvCxnSpPr/>
          <p:nvPr userDrawn="1"/>
        </p:nvCxnSpPr>
        <p:spPr>
          <a:xfrm>
            <a:off x="0" y="5214950"/>
            <a:ext cx="9144000" cy="0"/>
          </a:xfrm>
          <a:prstGeom prst="line">
            <a:avLst/>
          </a:prstGeom>
          <a:ln w="38100">
            <a:solidFill>
              <a:srgbClr val="EF3E4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9"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10"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14" name="TextBox 13"/>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descr="R:\BUSINESS DEVELOPMENT\Nexia Australia new brand\Artwork Final - February 2013\Marketing Collateral\Wordclouds\Word Clouds - April 2013\word clouds\Generic A4\generic.jpg"/>
          <p:cNvPicPr>
            <a:picLocks noChangeAspect="1" noChangeArrowheads="1"/>
          </p:cNvPicPr>
          <p:nvPr userDrawn="1"/>
        </p:nvPicPr>
        <p:blipFill>
          <a:blip r:embed="rId2" cstate="print"/>
          <a:srcRect b="44761"/>
          <a:stretch>
            <a:fillRect/>
          </a:stretch>
        </p:blipFill>
        <p:spPr bwMode="auto">
          <a:xfrm>
            <a:off x="0" y="-285776"/>
            <a:ext cx="9144000" cy="7143776"/>
          </a:xfrm>
          <a:prstGeom prst="rect">
            <a:avLst/>
          </a:prstGeom>
          <a:noFill/>
        </p:spPr>
      </p:pic>
      <p:sp>
        <p:nvSpPr>
          <p:cNvPr id="8" name="Rectangle 7"/>
          <p:cNvSpPr/>
          <p:nvPr userDrawn="1"/>
        </p:nvSpPr>
        <p:spPr>
          <a:xfrm>
            <a:off x="0" y="-357214"/>
            <a:ext cx="9157770" cy="7215214"/>
          </a:xfrm>
          <a:prstGeom prst="rect">
            <a:avLst/>
          </a:prstGeom>
          <a:solidFill>
            <a:srgbClr val="005DAA">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AU" b="1" dirty="0">
              <a:solidFill>
                <a:schemeClr val="bg1"/>
              </a:solidFill>
            </a:endParaRPr>
          </a:p>
        </p:txBody>
      </p:sp>
      <p:sp>
        <p:nvSpPr>
          <p:cNvPr id="2" name="Title 1"/>
          <p:cNvSpPr>
            <a:spLocks noGrp="1"/>
          </p:cNvSpPr>
          <p:nvPr>
            <p:ph type="title" hasCustomPrompt="1"/>
          </p:nvPr>
        </p:nvSpPr>
        <p:spPr>
          <a:xfrm>
            <a:off x="428596" y="3000373"/>
            <a:ext cx="7772400" cy="1714512"/>
          </a:xfrm>
        </p:spPr>
        <p:txBody>
          <a:bodyPr anchor="t"/>
          <a:lstStyle>
            <a:lvl1pPr algn="l">
              <a:defRPr sz="4000" b="1" cap="none">
                <a:solidFill>
                  <a:schemeClr val="bg1"/>
                </a:solidFill>
              </a:defRPr>
            </a:lvl1pPr>
          </a:lstStyle>
          <a:p>
            <a:r>
              <a:rPr lang="en-US" dirty="0" smtClean="0"/>
              <a:t>Click To Edit Master Title Style</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8"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9"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10" name="TextBox 9"/>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10"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11"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12" name="TextBox 11"/>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9"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10" name="TextBox 9"/>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9"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10" name="TextBox 9"/>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500034" y="1643050"/>
            <a:ext cx="8215370" cy="1477323"/>
          </a:xfrm>
          <a:prstGeom prst="rect">
            <a:avLst/>
          </a:prstGeom>
        </p:spPr>
        <p:txBody>
          <a:bodyPr wrap="square" lIns="91435" tIns="45718" rIns="91435" bIns="45718">
            <a:spAutoFit/>
          </a:bodyPr>
          <a:lstStyle/>
          <a:p>
            <a:pPr algn="just"/>
            <a:r>
              <a:rPr lang="en-AU" sz="1500" dirty="0" smtClean="0">
                <a:solidFill>
                  <a:schemeClr val="tx1"/>
                </a:solidFill>
                <a:latin typeface="Arial" pitchFamily="34" charset="0"/>
                <a:cs typeface="Arial" pitchFamily="34" charset="0"/>
              </a:rPr>
              <a:t>This presentation has been prepared for general information only and is not intended to be relied upon as accounting, tax, or other professional advice. It is not the intention of </a:t>
            </a:r>
            <a:r>
              <a:rPr lang="en-US" sz="1500" dirty="0" smtClean="0">
                <a:solidFill>
                  <a:schemeClr val="tx1"/>
                </a:solidFill>
                <a:latin typeface="Arial" pitchFamily="34" charset="0"/>
                <a:cs typeface="Arial" pitchFamily="34" charset="0"/>
              </a:rPr>
              <a:t>Nexia Australia Pty Ltd  </a:t>
            </a:r>
            <a:r>
              <a:rPr lang="en-AU" sz="1500" dirty="0" smtClean="0">
                <a:solidFill>
                  <a:schemeClr val="tx1"/>
                </a:solidFill>
                <a:latin typeface="Arial" pitchFamily="34" charset="0"/>
                <a:cs typeface="Arial" pitchFamily="34" charset="0"/>
              </a:rPr>
              <a:t>that this presentation be used as the primary source of  readers’ information but as an adjunct to their own resources and training. Accordingly, no recommendations (express or implied) or other information should be acted  upon without obtaining specific advice from an authorised representative. </a:t>
            </a:r>
          </a:p>
        </p:txBody>
      </p:sp>
      <p:pic>
        <p:nvPicPr>
          <p:cNvPr id="7" name="Picture 2"/>
          <p:cNvPicPr>
            <a:picLocks noChangeAspect="1" noChangeArrowheads="1"/>
          </p:cNvPicPr>
          <p:nvPr userDrawn="1"/>
        </p:nvPicPr>
        <p:blipFill>
          <a:blip r:embed="rId2" cstate="print"/>
          <a:srcRect/>
          <a:stretch>
            <a:fillRect/>
          </a:stretch>
        </p:blipFill>
        <p:spPr bwMode="auto">
          <a:xfrm>
            <a:off x="0" y="6349008"/>
            <a:ext cx="9144000" cy="508992"/>
          </a:xfrm>
          <a:prstGeom prst="rect">
            <a:avLst/>
          </a:prstGeom>
          <a:noFill/>
          <a:ln w="12700">
            <a:no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7829269" y="5786454"/>
            <a:ext cx="1043289" cy="454024"/>
          </a:xfrm>
          <a:prstGeom prst="rect">
            <a:avLst/>
          </a:prstGeom>
          <a:noFill/>
          <a:ln w="12700">
            <a:noFill/>
            <a:miter lim="800000"/>
            <a:headEnd/>
            <a:tailEnd/>
          </a:ln>
        </p:spPr>
      </p:pic>
      <p:sp>
        <p:nvSpPr>
          <p:cNvPr id="9" name="Rectangle 8"/>
          <p:cNvSpPr/>
          <p:nvPr userDrawn="1"/>
        </p:nvSpPr>
        <p:spPr>
          <a:xfrm>
            <a:off x="455661" y="558209"/>
            <a:ext cx="2283344" cy="590064"/>
          </a:xfrm>
          <a:prstGeom prst="rect">
            <a:avLst/>
          </a:prstGeom>
        </p:spPr>
        <p:txBody>
          <a:bodyPr wrap="none" lIns="91435" tIns="45718" rIns="91435" bIns="45718">
            <a:spAutoFit/>
          </a:bodyPr>
          <a:lstStyle/>
          <a:p>
            <a:r>
              <a:rPr lang="en-US" sz="3200" b="1" dirty="0" smtClean="0">
                <a:solidFill>
                  <a:srgbClr val="5091CD"/>
                </a:solidFill>
                <a:latin typeface="Arial" pitchFamily="34" charset="0"/>
                <a:cs typeface="Arial" pitchFamily="34" charset="0"/>
              </a:rPr>
              <a:t>Disclaimer</a:t>
            </a:r>
            <a:endParaRPr lang="en-AU" sz="3200" b="1" dirty="0">
              <a:solidFill>
                <a:srgbClr val="5091CD"/>
              </a:solidFill>
              <a:latin typeface="Arial" pitchFamily="34" charset="0"/>
              <a:cs typeface="Arial" pitchFamily="34" charset="0"/>
            </a:endParaRPr>
          </a:p>
        </p:txBody>
      </p:sp>
      <p:sp>
        <p:nvSpPr>
          <p:cNvPr id="10" name="TextBox 9"/>
          <p:cNvSpPr txBox="1"/>
          <p:nvPr userDrawn="1"/>
        </p:nvSpPr>
        <p:spPr>
          <a:xfrm>
            <a:off x="214283" y="6000768"/>
            <a:ext cx="1285884" cy="276999"/>
          </a:xfrm>
          <a:prstGeom prst="rect">
            <a:avLst/>
          </a:prstGeom>
          <a:noFill/>
        </p:spPr>
        <p:txBody>
          <a:bodyPr wrap="square" lIns="91435" tIns="45718" rIns="91435" bIns="45718" rtlCol="0">
            <a:spAutoFit/>
          </a:bodyPr>
          <a:lstStyle/>
          <a:p>
            <a:fld id="{5470C27D-E7CD-42D1-942D-3C71B8A521FB}" type="slidenum">
              <a:rPr lang="en-AU" sz="1200" smtClean="0">
                <a:solidFill>
                  <a:schemeClr val="bg1">
                    <a:lumMod val="50000"/>
                  </a:schemeClr>
                </a:solidFill>
              </a:rPr>
              <a:pPr/>
              <a:t>‹#›</a:t>
            </a:fld>
            <a:endParaRPr lang="en-AU" sz="1200" dirty="0">
              <a:solidFill>
                <a:schemeClr val="bg1">
                  <a:lumMod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hf hdr="0" ftr="0" dt="0"/>
  <p:txStyles>
    <p:titleStyle>
      <a:lvl1pPr algn="l" defTabSz="914353" rtl="0" eaLnBrk="1" latinLnBrk="0" hangingPunct="1">
        <a:spcBef>
          <a:spcPct val="0"/>
        </a:spcBef>
        <a:buNone/>
        <a:defRPr sz="3200" b="1" kern="1200">
          <a:solidFill>
            <a:srgbClr val="5091CD"/>
          </a:solidFill>
          <a:latin typeface="Arial" pitchFamily="34" charset="0"/>
          <a:ea typeface="+mj-ea"/>
          <a:cs typeface="Arial" pitchFamily="34" charset="0"/>
        </a:defRPr>
      </a:lvl1pPr>
    </p:titleStyle>
    <p:body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gif"/><Relationship Id="rId7" Type="http://schemas.openxmlformats.org/officeDocument/2006/relationships/hyperlink" Target="http://www.google.com.au/url?sa=i&amp;rct=j&amp;q=&amp;esrc=s&amp;source=images&amp;cd=&amp;cad=rja&amp;uact=8&amp;ved=0ahUKEwiD7I_fj-LJAhWBLqYKHfajDX0QjRwIBw&amp;url=http://www.canstockphoto.com/vector-clipart/siblings.html&amp;bvm=bv.110151844,d.dGY&amp;psig=AFQjCNGt4A_4ol0q0ZLsEhWpafEX2tukpg&amp;ust=145041517672575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amp;url=http://www.easylogo.cn/logosearch/lpr/&amp;psig=AFQjCNHqUx3xR6NIWGVb8Zrou2tmFtXmFA&amp;ust=1444346412765714"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gres&amp;cd=&amp;cad=rja&amp;uact=8&amp;ved=0ahUKEwjS0-3doOTKAhXLnJQKHdIaC54QjRwIBw&amp;url=http://www.worldatlas.com/webimage/flags/countrys/africa/soafrica.htm&amp;psig=AFQjCNHfFOz0aURhWjyvOEMbD5mhP4yMfg&amp;ust=1454886508790013" TargetMode="External"/><Relationship Id="rId5" Type="http://schemas.openxmlformats.org/officeDocument/2006/relationships/image" Target="../media/image24.png"/><Relationship Id="rId4" Type="http://schemas.openxmlformats.org/officeDocument/2006/relationships/hyperlink" Target="https://en.wikipedia.org/wiki/File:Flag_of_Australia.sv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artoonstock.com/cartoonview.asp?catref=ikh0031"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google.com.au/url?sa=i&amp;rct=j&amp;q=&amp;esrc=s&amp;source=images&amp;cd=&amp;cad=rja&amp;uact=8&amp;ved=0ahUKEwj8jv3Nz-vKAhVKj5QKHZ-nCvUQjRwIBw&amp;url=http://ajet.net/aeroplane/&amp;psig=AFQjCNGB8iv3S1MJmNZP_IQ1LMlwYEca8g&amp;ust=145513959804804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cad=rja&amp;uact=8&amp;ved=0ahUKEwj8jv3Nz-vKAhVKj5QKHZ-nCvUQjRwIBw&amp;url=http://ajet.net/aeroplane/&amp;psig=AFQjCNGB8iv3S1MJmNZP_IQ1LMlwYEca8g&amp;ust=1455139598048047" TargetMode="External"/><Relationship Id="rId5" Type="http://schemas.openxmlformats.org/officeDocument/2006/relationships/image" Target="../media/image7.jpeg"/><Relationship Id="rId4" Type="http://schemas.openxmlformats.org/officeDocument/2006/relationships/hyperlink" Target="http://www.goodreads.com/photo/author/289513.Benjamin_Frankli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com.au/url?sa=i&amp;rct=j&amp;q=&amp;esrc=s&amp;source=images&amp;cd=&amp;cad=rja&amp;uact=8&amp;ved=0ahUKEwi0ntfbqtjKAhVoxqYKHYkgCu0QjRwIBw&amp;url=http://worldartsme.com/scary-man-clipart.html&amp;psig=AFQjCNH92xtHT585kBT2JJn--oDFsaMZ6Q&amp;ust=1454476864893197" TargetMode="External"/><Relationship Id="rId1" Type="http://schemas.openxmlformats.org/officeDocument/2006/relationships/slideLayout" Target="../slideLayouts/slideLayout2.xml"/><Relationship Id="rId6" Type="http://schemas.openxmlformats.org/officeDocument/2006/relationships/hyperlink" Target="https://en.wikipedia.org/wiki/File:Portrait_of_Niccol%C3%B2_Machiavelli_by_Santi_di_Tito.jpg" TargetMode="External"/><Relationship Id="rId5" Type="http://schemas.openxmlformats.org/officeDocument/2006/relationships/image" Target="../media/image10.jpeg"/><Relationship Id="rId4" Type="http://schemas.openxmlformats.org/officeDocument/2006/relationships/hyperlink" Target="http://www.123rf.com/photo_6792898_angry-wife-with-a-rolling-pi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au/url?sa=i&amp;rct=j&amp;q=&amp;esrc=s&amp;source=images&amp;cd=&amp;cad=rja&amp;uact=8&amp;ved=0ahUKEwiwlcfEpunKAhWCW5QKHbrGDLYQjRwIBw&amp;url=http://kryptoknight-85.deviantart.com/art/Kryptonite-181946628&amp;psig=AFQjCNG8Qsu1a_DUag9vAFafcL5-g45lPA&amp;ust=145505983342649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10439400" cy="1470025"/>
          </a:xfrm>
        </p:spPr>
        <p:txBody>
          <a:bodyPr/>
          <a:lstStyle/>
          <a:p>
            <a:r>
              <a:rPr lang="en-AU" sz="4800" dirty="0" smtClean="0"/>
              <a:t>Estate planning, death &amp; taxes</a:t>
            </a:r>
            <a:endParaRPr lang="en-AU" sz="4800" dirty="0"/>
          </a:p>
        </p:txBody>
      </p:sp>
      <p:sp>
        <p:nvSpPr>
          <p:cNvPr id="3" name="Subtitle 2"/>
          <p:cNvSpPr>
            <a:spLocks noGrp="1"/>
          </p:cNvSpPr>
          <p:nvPr>
            <p:ph type="subTitle" idx="1"/>
          </p:nvPr>
        </p:nvSpPr>
        <p:spPr>
          <a:xfrm>
            <a:off x="152400" y="5334000"/>
            <a:ext cx="7239000" cy="1328726"/>
          </a:xfrm>
        </p:spPr>
        <p:txBody>
          <a:bodyPr>
            <a:normAutofit fontScale="92500" lnSpcReduction="20000"/>
          </a:bodyPr>
          <a:lstStyle/>
          <a:p>
            <a:r>
              <a:rPr lang="en-AU" dirty="0" smtClean="0"/>
              <a:t>Roelof van der Merwe </a:t>
            </a:r>
            <a:r>
              <a:rPr lang="en-AU" sz="2000" u="sng" dirty="0" smtClean="0"/>
              <a:t>rvandermerwe@nexiaaustralia.com.au</a:t>
            </a:r>
          </a:p>
          <a:p>
            <a:r>
              <a:rPr lang="en-AU" dirty="0" smtClean="0"/>
              <a:t>Sylvia Liang </a:t>
            </a:r>
            <a:r>
              <a:rPr lang="en-AU" sz="2000" u="sng" dirty="0" smtClean="0"/>
              <a:t>sliang@nexiacourt.com.au </a:t>
            </a:r>
          </a:p>
          <a:p>
            <a:endParaRPr lang="en-AU" sz="1600" dirty="0" smtClean="0"/>
          </a:p>
          <a:p>
            <a:r>
              <a:rPr lang="en-AU" sz="2000" dirty="0" smtClean="0"/>
              <a:t>March 2016</a:t>
            </a:r>
            <a:endParaRPr lang="en-AU" sz="2000" dirty="0"/>
          </a:p>
        </p:txBody>
      </p:sp>
      <p:sp>
        <p:nvSpPr>
          <p:cNvPr id="81922" name="AutoShape 2" descr="data:image/jpeg;base64,/9j/4AAQSkZJRgABAQAAAQABAAD/2wCEAAkGBxITEhUUExQWFBUXFhcbFRUVFRkVFRYWFxYXFhgcHxgYHCggGBolHBYWITEiJSkrLi4uGB8zODMsNygtLisBCgoKDg0OGxAQGy8lICQsLCwsLC4sLCwsLCwsLCwsLCwsLCwsLCwsLCwsLCwsLCwsLCwsLCwsLCwsLCwsLCwsLP/AABEIAOcA2gMBEQACEQEDEQH/xAAcAAEAAgMBAQEAAAAAAAAAAAAABQcDBAYCCAH/xABIEAACAQMCAggDBAgBCAsAAAABAgMABBESIQUxBgcTQVFhcYEiMpEUI6GxM0JSYnKCksHRCCSio7LC4fAVFjRDRFNjk7PS8f/EABsBAQACAwEBAAAAAAAAAAAAAAADBAECBQYH/8QANREAAgIBAwIEBQIFBAMBAAAAAAECAxEEITESQQUTUXEiMmGRsYGhFCPR4fAVM0LBJFLxBv/aAAwDAQACEQMRAD8AvGgFAKAUAoBQCgFAKA8u4AJJAAGSTsAB50BXHSrrXihJSzQXLDYysxWAfwkDMp/hwP3q1clwSKuWOp8GTqn6T8RvjO9ysZtxgRyIhjzJn4lXc6lA5nuO2++NjQsWhgUAoBQCgFAKAUAoBQCgFAKAUAoBQCgFAKAUAoBQCgFAaPGuLw2sTTTuEQe5YnkqqN2Y9wFYbwZSbeEUj0w6WT35IfMVsDlbcHdh3GUg/Ee/T8o8yM1Wlc5PETt6fw6NcfMv+39TQ6C9GTxO5KnK20WDMy7E5+WNT3FsHJHIDxIqaEMI5mpvdk89ux9C2dqkSLHGoREACqowqgcgAKkKxmoBQCgFAKAUBUHWfJfW98JUuZkilUdiEchEdBh00/KScB/iznLeFQ2ylHdF7RUwubg+exJ9XfWSbiX7JelVnJ+5kA0rL+6RyWT8D5HY7wl1LJWuqdcnEsytyIUAoBQCgFAKAUAoBQCgFAKAUAoDV4pxCO3ieaU6URSWPM+gHeScADvJArDeFkzGLk0lyyj+k/G5LyXtpdlXPYxZyI1P4Fz3n2Gwrm2XOyWFweu0fh0NNDqlvL8exyHGrkhfWrFEVyc7xS9/KX91XcJit+GW3Z4JljWWRu95JVDEn02UeSirZwSb4rxu2thmeeKLw1uqk+gJyfahlJvg5m661eFocds7eaQSkfXRvWOpG3RL0PEPW1wljgzsnm8EoH10YFZya4Oj4T0msrn/ALPcwyn9lZFLf05yPpQwS1AKAUBznWFwxZ+Hzg/MiGVD4PENY+uCPRjWsllNElU3XNSXZnzjx2LBWRcjOCCDghhuCCORqrp5bYOt4tTiSsX/ACReXVD01N/bGOZs3MGBITt2iHOh9u/bB8x5irhxTv6AUAoBQCgFAKAUAoBQCgFAKAUBV3WzxAvPDbBvgjXtZF7mdjpjz46QrnHiwPcKqauzEeldzt+C6dTtdj/4/kr++bkKp1LuejueFg5/iOZG0qM45k8h5eZq9X8KPL6qMrrGokvZdKuJW9stpHMywgnBQYkUHfSHO6rk9247iBUnXlbFWWllBrqRgIAJZt2PzMTqY+rHc1WbbO7VRXVHMkkaUvEI/bx0kj61uoSKVuopbylt7GvKFflj1FbptclOcIz+U0JbTBzjBHIjYj37qkU0yrOqUeTpujfWNxGyIxM08ffFOS4I8nPxKffHlW5CXr0F6d23EkPZ5jmX54HI1qPEEfOvmPfFZB1VARHS26SKyuXcgL2Mg37yUIA8ySQAPOhlcnzfxWP7lAfmC/2rn0P42el8Tj/48M8pHjq64/8AYuJQSk4Rm7OXw0SEDJ/hbS38tX0eZPqqsgUAoBQCgFAKAUAoBQCgFAKAUBS/T9T/ANJT571iK+nZgfmGrnaz5kep8Ca8qXucfxI5IVT8RH0Heajp2WXwXtZJtquHzP8AZd2e7KxJYRQxtK/7KjOPNjyHvW+ZT34RWsso0iUMZa/zcz3lnJFJ2cyBGxkYOR/+7j61iUXGPUmbabWR1EuhxNW8SIDD4xnkTz/x9K1g5vgsalUJfzOP85PcZikGF0nyHd7Vo+uDyzaEtPfHpjhnP31mYZNvlY7eRq/VNWRPN6zTPTW7cPgzFMio28MsRipR3I67tiDtyqxCaZzL9O4Pbg9cJ+0RSpNAWSWM5RlxsfA+IPIjvBrMrIx5NK9NZZ8iyXW/WvMYl0WeJdI1mSUCMNjcqFBZhnuOmo3qq0XI+D6l8o4nit7cXcglu5e1YH4EA0xR/wAKf7xyfOqtupc9kdjR+ERpalN5f4Of45MCD5DArfTxwyr4rap5OVuRsfSr55w+wujd0ZbS2lPOSCJz6tGrf3oZJGgFAKAUAoBQCgFAKAUAoBQCgKt624QlxDKdtcTqT3fdMGH4SH6VT1cG8NHd8EvjBzjJ9s/Yrvg9vLPIoRczTnCA8kQd58gN/U4qFxXy9lyXnqXVW75fPPj6Lt/Uu/o3wCOzgEabsd5HPzOx5kn/AJ5VFbJs87ZY7JZZVXSu/M97M43VG7KMDmzA4b1JbC+1byfwxgvc7/htKqhK6fphHf8ARDoalvFrmAa4cfGdiEH7C+Q7z3n2rSc324ORfqnZZ1EF096PqVLxjS4zpI7m7vY8iKtUyVi6ZGVZKDU4PDK/li7eJTjB2OPAjmPrmq8ZeVNo9FbWtbpoz78/1RHsMVMznKLSweCKBo2bCQKd+Va2ZaJ9I4QnuShuF8RVbol6HZd9eOTTur4chUsKyhqdYsY7HNX9zqOByro1wwjymqv8yW3BomFnKog1M5Cqo5lmOAPqRUhVR9icIshDBFCOUcaIPRFC/wBqGTboBQCgFAKAUAoBQCgFAKAUAoCsOvVcw2ig7vcFfPQYm1fkKjt2jn0LWki52qC77fp3Njqv4GFjN0y4aUYjz+rAvI+Ws5b001zeX0/ct+I6nzLMR4Wy/Q6rj98IYJpTv2cbEDxIGw9zge9ayfVMpUxcpqK9SvOrPgnbTGeQahCdj+1cN8TN7Bs+r+VbL4n7/g7PilyrhHTx7cloSHeorZZkcNHPdKosxP6A/jU+lfxosx3rKetxh5l7llbH8wV/zY1nVrFh6PwafVQ16N/hP/s0OIxYb1pXLKNNXX0z9zSzUuCm3g89qKz0kfnRyYnvlFbKpkMtakR9xdM3ftViNaRzbdROx7s1yakK5a3Un0GaWVOITriJMm3U83k5dpjuVd8eJ37t8GyL3oBQCgFAKAUAoBQCgFAKAUAoBQFQdas3b8StrYHARFGc8nupVjB9Qq596raiW2Dp+HLp6rf/AFT+/CIPpp0ntpeHzuArmSc21pGTkQwQAZlCZ2ZsH4gM/Eg7qxVV04+7KMpGRukTtwKzErlmd5A5JyzR2ztjJO537Ie1V7K/5slH/Ml/w5xVnmS4SyfnC+mt1bcIW5RY41FwIYo9Ort2JLyu7HcbAgacbg89hUy06UsZKl13mzc33LO6JdIEvrWO5QadWQyZyUdThlz379/gRVC2twk4s0HSX9C/8JqXT/Oiev5WUurf5xc/xp/8a1NrfmR3vA38E/dfgw8UX4QfA1BU9y7rY5imQ03fVqJxruGRLykGrSjlHFlNpmInNbohbyzw74rJgszqq6s2uyl3eLi2BzFEdjP4MfCP/a9OeDY+gYowoCqAqgAAAYAA2AAHIUB6oBQCgFAKAUAoBQCgFAKAUAoDBe3kcMbSSsERASzMcAAUHJ889KLt7ua5uQrL2jIYlPzhIgAufAkLnHdmqM7ouxHoqfD7I6WWVu8PHtuVq6YJGMVePPtYOjvLp/sESNsEUqg78SSmRic95yB6KKrJJ3NnUdTq0PW+ZNfb++DSuukMr2UNkQvZwyvIjDOol85B7jgs2/nU/Tvk5Rbv+T9ITaXC9wuAR7xrn8hVDW/MvY3jwdv0rkxC3mMfjUelWZos1v4GU5bYLSv+3Ix9QuEH+zWdVLNmD0vhFfRp+r1bf/R4vx8JqOvks6neDIKfvq3E4d3yshZatxOHYarvitiMvjoD1PxR9ncXrrO+zJCn6FeRUsTvIfLZfWhktwCgFAKAUAoBQCgFAKAUAoBQHl3ABJIAAySTgADmSe4UB+g5oD9oCoesnjbXF01qP0NuULD9ucqH38VVWXA/aye4VS1drj8KO/4NpIzbtkuOPc5K4l0jP/JPcKowWWeknPojki5eGl21lUz/AA5/HO59qsK5RWE2c+Xh/mS8yajn2z999zBxS0Z42QgZ2K+BIqSuxKWUaa3TTtpcHjPK+uOxxrqQcHn4VfPItNPDPpXqp6OtZWCrIMSysZZAf1SwAVfZVGfMmuTqLOuexulsRPWbxvC9nGQXOwH7x/wGT7VZ08eiDmyzCDliEeWcTbxBEVR3AD6VRk+qTZ7SmCrrjBdlg1r5vhqWtblXVP4SFuD8Jq1Hk4l7xBkK1W4nDm9zUm76yan2D0T1fYbXV832eHPr2a0MktQCgFAKAUAoBQCgFAKAUAoDxPCrqyMAysCGUjIKkYII7wRQHFw8N+xu0MDmHSA8On4o2izpKtGxwzIxALLpYhkJbJNcjXamzRfzF8Ue69PYnrgrNu5OcM49qZIplCSvkIVyYpCoLEKTuraVLaGwcBsFgpNWtH4hTq45re/dd0aWVShyVN0ohKcQvQRgmVWHmrxRkH8x7VFq18eT1Pgkk6GvqQV+p05G5BBx44O/4VBVydLUp9GV2af2PcFyrDIOa1lBx5N67oWLMWYeJSKEOfapNOm57EGtsjGp5fsc/bQh5Qw+GRCHRtjupBGQee+KvzfQvoefqqhqrGpfNzn19zu7jpnxSVcGaOPPfFCA31Ytj2ql/Li+C1X4M3yzn5rJ3ftHmdn8Tj8sbVs9TlYwW4eERg+pTef0PZicD5iajUovsW3VZFfNkjZpGyQTU6SOZZOecNkffv8ADU1a3Odq5pRwRLtVpHHbyz1wfhr3VxFbp80rqg8tRwT6AZJ9KA+yYYwqhRyAAHoBihk90AoBQCgFAKAUAoBQCgFAKA5vh/SKTQpmi1ZB1PAC2lgcMrRE6wQQR8Ov5Ty5VSWvqU3XN9LXqSeW8ZQ4t/naJJa4aSGYAhw0WzqFkVtS6gAjh8Y3KLW2qojq6HDOz78mIScJZI+54ZNA8T6keZQ3ZzaNKkkBpYWUEkKwXIOScJvkqC3JnpP9M/nUZcf+S9fr7+n24e06n5vwy/QjOnnD/tMEV/Ch1KumdNi4QE5zj5jG4YHyLeFdecVfWpw7rK9mWvDdZ/DWOM+GVldyMBqTB8icZ98VWhBPZno9RdNLqrwzRhiSb4sFHB+IZwQfbnW8m69nwVqq6tV8S+GXdGZ+FI3zZY+ZNaq9oll4ZCXzb+7PVtYKhyBvjGc52FazuckSabQwpllLc3wKrnRPLSAVlRbNJTjHlmL7UvLNb+XIh/iqm8ZIq9YaiRViCeDkamcettEHfSZNXK44OBqrOqWCOmepCqW//k/dEyzvxCVfhXVHb5HNztI49B8AP7z+FDJetAKAUAoBQCgFAKAUAoBQH4DnlQH7QHJcUs5hcNHDEW7X7wOwIhjOMSanAOCSqkKMkmUnkGI4fifhL1l0ZJ4WHl/jYs03eXFmjwy5eORyg7GYfpreQ4Ryc4YkDbOCBKuQcbg6cLz9Pq7/AAya0+oWYdn9Pp/Tt+5JKEbV1R5JO+4t24jURyIVYPJ2ildJUHChvlkJbG6kjTnJGRnqeJeIUx0zaaeeCGqqTmbHQwkxzH9T7RJ2ePABVf8A1olqbwdSWirUucftl4/bBi//AHHggukXVjBKzSWz/ZnbJK6dcLMd86MjT3/KQN+VX5Vpm9Wqsr2T2Kt6RdF72yYySxYUf97GS8DDzbAMf8wFRyrysMt1avE1OOzNSC+Vhz37x3iqUqsHoqNdCxbszdtitfLyWHqEjXueIgDnW8KCrd4hGKImS6ebIjG3e5+Uenias9MYcnHldbqW1WtvXsfsHDdPN2J9cD6Uc89jEdJ0cyeTFeEr51vBZK+ocoERM3fU+MHMk8vJ1PVv0Bl4lMGYNHaqfvJcY1Y/UQnmx7z3fSgPp2xs44Y0iiUIiKFRRyCgYAoDPQCgFAKAUAoBQCgFAKAUByV7wP7PI0sKsI3ZncQllljkYlmbCH76Mk50kEqSSMjZaepruSc6Xv6Ph/0/z9ZIOPEjTveLThFaO4kIYgCTTDIiKQTrISAllHlzyN1GWHF0vjF1l/k29MMc5/HpksToio9S3OmteM23ZK5uonUAAymSMBiBuTggA9+BXpvqUyD47NFctE0SnUjAi5wUAjyC6KCMzBwOWNHJshlFcbxbUaV0Srtec8fR+vuWKIz6sowGdC3Zl/i050hgHCnbUBzAz3+NeHhlYnNNwTx9Pb+x0H6Lkf8AWVeH2wjeMuEAS2ZOU2Bsrk/o5AASxOxwWGSSo+gaTxCu+rqj27FKvSTstUF3OYl6wL5jkGJPALHkAerE59dqw9ZPO2D0EfA9P0/E3n3X9CY6E9PjdTGzu1TW4bs3UYSQAZZGQk4bTk55EA7DG96uTkss4Wu0saLOmLyiJ6XdUe7S2BAycm2c6QPHspB8n8LbeYG1JQzwRV6jp2aK24nwiW3fs7jtbdyMhJAu45ZVhkMPQmopZXY6NLrsX+419DXWyh5sxc+Z2+nKtM2PjYsKnTR3m3J/sZJL+Ndh7Af4UVT5ZmetriumJjaZjvjH51IulFdznLfBH37kipYpFDUybNnoTwZby/t7Z86JHOvBwSiK0jDI5ZCkZ86kKSPqyys44Y1jiRUjQAKijCqB4CsGTPQCgFAKAUAoBQCgFAKAUAoBQEFxTgGpjJA/ZSE5YHLROe/Kg/C37y43OSGrna7wynV7y2l2kuf7ktd0oexHCwuQctbgv+0jxt9GfS34CuJLwbXraFqa/Vf9P8lhX1d0e4+C3Up+8ZYE7yp7SY+5GhPX4/aptN/+dXV16mXU/RZx9+fwaz1XaCwSM3Re2MehVKNnUJlOZg+MatbZLHG2GyMbYxtXeekodXkuC6fQr+ZLPVncrHp9Oy4t3Ia4hdZPuwTHIjKy78+yfS2dB8sEg5rh6fw2Wj1EsPNcl67r9O/udfQ2WTmpwjlrk5KfiaaSQd/DkfpXQroblvwdy7X1Rrck9/Tue+ryNpOI28mVSOKTVJI7qij4WAALH4mJOMDxNdNYR5G6xzeWfRsVwjZ0srY56SDj6VkrlWddDxSy28WFZ0WQv3lVcppB8MlCfaq98+lHV8L03nTfUsorc8Ej8D/Uf8aq/wASzu/6TS/X7meHhkaclFaO+UiWHh1FfCMrWy+FYVjJHpa2sYNDiFgukmp6bnnBzddoIKtzRrdAeKpa8StppDpRZCHbuVZEaPJ8hryfSr55bufVgNAKAUAoBQCgFAKAUAoBQCgFAKAUAoBQHiZiFJAyQCQPE45UB87Wc7SKJHJZ5PjdjzLv8TH6n22rj3NubbPdaGEYURUfQwcUVdOSoJ9Kk02XIi8RjHym2tzmo4hg7Z3PPw8K6i2PKdKcWzza5icNGShO2UJQj0K4Io9tyFc4OhtpJD8RV3J3ZmYamPiSxyT5mudc4yluz1Hh7trrxGtv7L8mX7Xj50ZPMjI+oyBUHl5+V5OgtYl/uRcfq+PutjOGB5HNa4a5LClGaymeaGG0llmlczhlYeFWo1dLTOTdq1dXJJcHG3W5NdBcHkpPdn0z1P8AGTc8LgLNqeLMT75P3ZwufMoUPvQHa0AoBQCgFAKAUAoBQCgFAKAUAoBQCgFAVJ076DywCS5tPjQsWeE7GMMcsVI+ZATnTjIGd8DFV7KU9zr6TxOyCVe3pvsVxcwXEg+LSq+IOrP0qKuyuOy5L9+n1l6+LCXvk0LhBGME8vqatwedzk6iHlLpNLLDDciDlRjvzttW0kpLcpx6oSTXJ2sBJUEjBIGR4HG9cOXJ76ptwTlzg9kVg3Ii7tGU6ozj939U/wCBq3XYpLEjlanSyg+ul4+nY1JbqXkVP1GKsRjBbo5d2o1EvhkfiHCfFzO5rD3kYhLoqbkc3cbk1bRxHyXN/k33P3d5H4PE39Suv+5QFz0AoBQCgFAKAUAoBQCgFAKAUAoBQCgFAKA4vinVraSsWjea3ySSsTLoyeeFkRtI8lwKilTCTy0XavENRXHpjLYrTp/1dT2eu4jPb26hfidwJkyQuCoUKw1HOoY2PLbJ3SUUQytnbLMt2cvwyxOoO+NuSjcA+JPearX2trpR2/DtClNW2POOEdArCua0ejPLygVsotmspqKyyOuburddWDk6jWNvC4I2e5FWoQOPqLsbojru5J2qRQSOfO6U+SOetyAt3/Ju/SX38Nv+c1YNkXjQCgFAKAUAoBQCgFAKAUAoBQCgFAKAUAoBQGnxnhsdzBJBIMpIpVsbEZ7we4g4I9KGU8PJ8y3xME8sBYydk7J2irgPpJGrTzG4I8Mg1A4JnUq1U485PcV/nkfqMVG6UXoa6b2TPyS48TWVAjne3yzTlkzUqiVZTNO4lxUqWDnW2dTNOVs99CEwMKZMn0H1EdHhBZG5Jy90Q2B+rGhZUHmclj747qGSzKAUAoBQCgFAKAUAoBQCgFAKAUAoBQCgFAKA1eK3BjglkHNI3YfyqT/ahlbs+crjhwdV3IYD5+/xOfEE1yo6hxllntr/AA+qytRWzXDIe6geP5hn94HA988qvQtjM4Wo01lD+L7mm9wBzqVIpSux2NeS+zsoNZ4K87HI3uHcBubgAoECk4Ls4AU+BAyw+lVb9bVTtNvPph//AD9zWNUpH5x7oxcWbATgaGxokQ6o2JGcaiBg+RAz3Vro9fRq0/Le65T2a/QzZVKHJEyR45VdaIj6K6i+JiXhaR5+KB3jYeRbtF9tLgexoZLCoBQCgFAKAUAoBQCgFAKAUAoBQCgFAKAUAoDDd24kjdDydWU+jAg/nQHz1FG8bPBKMSwtofzK8m9GGGHka5F9fRI9xoNUtRSn3WzE0INRxk4lyUFNYkQ1xwiI92PTarcb5HJu8LplxsajWQTkBViNnUcq3R+U8C2uGjbWjFGHeO8eDDkw8vpis21Rtj0zWUVJRwdp0e6Wq4MUoUFtjG+8UoP7Oe8/snf1rzut8KlB+ZDO3DXK9/8APsYhb2ZG9K+h8KxSXNq2lUGqS3ffSO8o3P8AlOR5jlU/h/itrsjRqFlvZSXf3X+expbTHHVH7GTqM6Q/Z74wMcJdAKMnYSpkp7sCw+lehKp9E1kCgFAKAUAoBQCgFAKAUAoBQCgFAKAUAoBQCgKt64uDRx6b9WCOSsUik4EoIJQj99cH1XP7IqG6tTidDw/VvT2Z7Fcx8VUjfbyNUHp5HpoeI1SWTDNdqeRFbxrkjW3V1tbMjrufPKrVcMHG1Oo63saUs2KnSOZZYak1znbnWxXyZ5+NXDRdi0rGPbIOMkA5ALcyMgHB8BVaOlpjZ5ijubOcmsZNGB2VgyEqykMrDYqynII8wRmpzU+merLpynEYArkLdRr99Hy1AHAkUd6nbOOROPDOQdrQCgFAKAUAoBQCgFAKAUAoBQCgFAKAUAoBQHF9b/DzLwuZlGWhKzD0jP3n+rMlYfBiSbWxT0PRZimpoZN9wfixg7jGk7CqTu32ZyZeI6yP/HK9jnOJ2EkRbPJSNiN9JOM58jViE1Iv6fxFXNRezZkteHBxljgnzIrDngqarxCcbGo8I1rnhUgYAMME4BPMeVbKxYJKtfGcfi5Mv/V5gMs/sB/etPPTeETx1EZcIxHhpZkjjwWdgoyw3ZjhRk7DJwPepVImjLqNSaF4ZGjlRo5FOHRxpZT5g1ubG7YXckUizQO0UqHKupwR4+RB7wdjWQXZ0P63IJVWO+xBLsO1GTA58SecXv8AD591a5BZkUqsAykMpGQwOQR4gjmKyD3QCgFAKAUAoBQCgFAKAUAoBQEXe9I7SIkSXESsOa6wX/pGT+FYbSNlCT4RGz9PeHIMtMVHiYZgD6EpvTqRny5EW/Wtw7OF7d/NYG/vg1q5xRrNKCzNpe7M971gIseqO0upGPJSioPdixwPYnyrT+Ir9SN21pZb/Jx3F+kPEbomJ5LdYXBWS3hcxzFWGCpkkGT54C5qKWpysorWa2GMVbv67EFcdhEQhNxAcADfWBjlujA4qBNyWVhnIa+J4bT/AE/sQfGbt5VYAyTgYXXpZtO+dzjnjkDUsIpNN7ElKm5dUnx+5LWN3iNU+3aCABplhOn8QRWjjvnp/czHPZ/p6GpxZSdOXglGr5odIPuBj8qzXhdmvcilFxefwY+zEjxq3ybkjxxjA/58K3oS6nk6Ohr6pYfoRXSe3jRwsQ06kJIHcQRpI8Dz+lWnydGaUZbF2cO4RZ8c4bbzXEeZTHpMy4WZJEyj4bG41KTg5G/KtjJXnSHqivrbLW5F3HvsuI5gO7KscN7H2oDhJ1aN9EitG45pIpRx/KwBpszBJ8E6Q3doc208kQz8gOYz3n7tsrv44zWMA7zhPXRcoALi3SbxaNjE39J1A/hQydZwnrg4dLgS9rbt/wCpGWX+qPUPrisg63hnSSzuP0FzDL5JIpb+nORQErQCgFAKAUAoBQCgIDinHJBI0UKj4ADJK+6KT3BQQWI2zuAMjnviOdijsTQqyssxJwxJhmdzc57mP3Xjjslwhx4sCfOqk7ps2+XhEhBbIg0oiovgqhR9AKiyzGWQfS9YTAytpJx8IHzZqajq6tjb3Kv4R0bupX1WyZUkh2JCwj+bvbnnSDy3wakv6CG/Twvr6LXj0xydfbdWjMMzXOk+EEQH+k+c/QVV6kQV6DSV8Qz7t/hYX7Hu+6tMphbycjmBII5Bn3Xb2rMXFPOCxOnT2rEoL9NvwcBxThNxaFlYrIP4ADjnsGyD9RVp19S6kUbfC4PauWPf+phjlUp90qxk8ni1IT7asVDvnff3OLdKyueLOUak1szfpJHf1b+/M1spJcIKzLzFLP3PcFoo5DHn/wAa1lYyZRlPkw3si40n/jnyPcazWnnJfqqaIpkG539WYsfqatIt7lvdQV+exuLYn5JBKn8Mgww9mTP89SG64LYoZNXiHDoZ0KTRpKh5rIocfQigOF4t1PcPlJaEy2x8I2DR/wBMgbHopFYByPE+pW8XeC5hl8pEaE49RrBP0pgHN33VpxaPnamQeMUsbD6Fg34UwZyQd10WvV+eyuh5m3kP4hawZQtJp7feK5lgbwV3iOfAqSM+9RubXYtQ08ZraSz6HU8J6yeL2/zypcr+zMgzjydNJz5kn0rKtTE9FZHsWF0W63rS4IjuVNnKeRdtULHylwNP8wA3wCakTTKji08MsYGsmD9oBQCgFAchxXNpcvM4PYybl8ZCZVQQ2PlGUzk7fFjuqvdBsswfVFR7o27VbSb44yjZ/WRsH6qc1UeVybNzXJh4nw+IITlyTy+NmH4mt63lmeuRwKZnuPs8mRG2ofD8JIA5Z7gauT+GPwmsXmW53/DJ/s0axOhVF2VlUlceenOPeqUkpPKEo5eUb0XGbduU0fuwH51o4SXY0cJeguOMW6DJlj9nBz9DWY1ylwjGGVr0t4nFIXOpeR2yM10ao9McGZcFf2N6iM4J2JDD1OQfyB9zUGory8xOfrNN5zi8b8f5+5ln4uvdg1FGl9yCGi9TUe+kbkDjyFWI6b6FlUwieFtnbn8PrufpVqGml32MuyK4M8VsupVAaR2OFUAsxPgqruT6VL0118iPXPgt/qo6K3Fs8s9wnZa0CIhIL41aiWAyF5LgZzzzioZz6nsiVR6e5ZFaGRQCgFAKAjePcetrOPtbmVYkLBQTkkknGwAJPifAAmgN2SJJFwwV1I7wGUg+uxFAcvxrq7sJwcRCBj+tDhN/NPlP0rSVcWWadVZVw9vR8FIdL+jTWszwS4JUBlYcmRshWHhyIIPeDz5mvvCWDpNVamrqxho7LqN6YS9oeHTNqUIWt2O5XTu0ee9dJyPDBHLGLSeTitYeC6qyYFAKAUAoCKn6NWbtqa2h1d7CNVY/zAA1jpXobqya4ZjPRe0/8r/Tf/7VjpS7GXbN9zWuehtqRmJBDIDqWRQSQcEbgn4lIJBGR5EHBrLWUYVjzlnrVPGPvYy2P1ovvM/y/N+H1qnKiS4J1KL7/c0L3i9jj79o18p10H/WAVp0TXY2WezIW6vOAH5nsT6GPP1Wtl5g3K46Rz8PWQiBoymdiGGK6NLjj4mVboz7IiFmhPIqT4Lufwqx10+qK/l3ejN624dM/wCitZ380t5CPrpxWPOrXCM+RY+X+5PWHQPicvK3EQ7jPIqZ9k1MPcVh6n0Q/h13Z1PCOqTODd3GeWY4BgeYMjjLA+Sqf7RStlIkjCEeEd5wTo3aWmfs8KRk7Ft2kI83bLEepqLBs5NktWTAoBQCgPE0qopZiFUDJZiAAPEk8hQFedI+tOJMpZJ278u1bKwDzB+aX2wD+1UUrYxLlGittey+5V3FrmW6ftLqQzSYIBbAVQd8Ko2UenPvzVWV0mzu0+H1Vxw936nfdX3WJZ21klvdyuskJZE+6kfVED93gxqRspC74Pw+5uRmmkeevocLHFLYz8b657dFItoXkbuaXEUePHAJc+hC+tOtdjCofMnhFMdI+lM1zK8sj63bm2MAAclUdyjO39ya1UMvMjed6jHor4/JZHUP0Pl7U8RnUqmhltwwwzl8BpAP2dOQPHJ8KlKpeNAKAUAoBQCgFAKAUAoDC1rGeaKf5RQzkxf9GQc+xj/9tf8ACsYGWZ4oVX5VC+gA/KsmDJQCgFAKAUAoD8JoDhuk/WXbwMY4ALiQZBYMBCh8C/6x8lB8yKinaolvT6Ky7dbL1ZVXH+k8102q5n1DORGDphXvGI84yPFsnzqtKc5nZo02no+Zpshm4vAP11+orVVSfYsPXUR26jBNxuLuYfWtlTIr2eJVYxFmvwxWu7mK2iZEaVtIeQ6UyQTzxnuwPEkCrEa/U5V+rctofcsu16hmJzNfZ8o4e/1Zz+VSpFFtvk7Po71UcMtSG7IzuOT3B7TB8kwEH0rJg7gCgP2gFAKAUAoBQCgFAKAUAoBQCgFAKAUAoBQCgMF7aJLG0cih0cEMp5MDzB8qAhU6C8MH/grc+sSt+YrGEbdcsYybcHRmxT5bS3X0gjH+7WTXJvQ2ESfLGi/woo/IUBl7JfAfQUB+6B4D6UB6oBQCgFAf/9k="/>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What is estate planning?</a:t>
            </a:r>
            <a:endParaRPr lang="en-AU" dirty="0"/>
          </a:p>
        </p:txBody>
      </p:sp>
      <p:sp>
        <p:nvSpPr>
          <p:cNvPr id="18" name="Content Placeholder 2"/>
          <p:cNvSpPr txBox="1">
            <a:spLocks/>
          </p:cNvSpPr>
          <p:nvPr/>
        </p:nvSpPr>
        <p:spPr>
          <a:xfrm>
            <a:off x="457200" y="990600"/>
            <a:ext cx="8229600" cy="51054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To ensure your wealth passes to the right beneficiary, at the right time, in a tax effective manner</a:t>
            </a:r>
          </a:p>
          <a:p>
            <a:endParaRPr lang="en-AU" sz="1500" dirty="0" smtClean="0"/>
          </a:p>
          <a:p>
            <a:r>
              <a:rPr lang="en-AU" dirty="0" smtClean="0"/>
              <a:t>Wealth is held in a variety of ownership forms and each person’s estate planning objective is different</a:t>
            </a:r>
          </a:p>
          <a:p>
            <a:endParaRPr lang="en-AU" sz="1500" dirty="0" smtClean="0"/>
          </a:p>
          <a:p>
            <a:r>
              <a:rPr lang="en-AU" dirty="0" smtClean="0"/>
              <a:t>Failure to plan well may result in…</a:t>
            </a:r>
          </a:p>
          <a:p>
            <a:pPr lvl="1"/>
            <a:r>
              <a:rPr lang="en-AU" dirty="0" smtClean="0"/>
              <a:t>A reduction in the wealth passed onto intended beneficiaries</a:t>
            </a:r>
          </a:p>
          <a:p>
            <a:pPr lvl="1"/>
            <a:r>
              <a:rPr lang="en-AU" dirty="0" smtClean="0"/>
              <a:t>Unnecessary tax liabilities </a:t>
            </a:r>
          </a:p>
          <a:p>
            <a:pPr lvl="1"/>
            <a:r>
              <a:rPr lang="en-AU" dirty="0" smtClean="0"/>
              <a:t>Benefits passing to the wrong beneficiaries </a:t>
            </a:r>
          </a:p>
          <a:p>
            <a:pPr lvl="1"/>
            <a:endParaRPr lang="en-AU" dirty="0" smtClean="0"/>
          </a:p>
          <a:p>
            <a:pPr marL="0" indent="0">
              <a:buNone/>
            </a:pPr>
            <a:endParaRPr lang="en-AU" dirty="0"/>
          </a:p>
        </p:txBody>
      </p:sp>
    </p:spTree>
    <p:extLst>
      <p:ext uri="{BB962C8B-B14F-4D97-AF65-F5344CB8AC3E}">
        <p14:creationId xmlns:p14="http://schemas.microsoft.com/office/powerpoint/2010/main" val="321070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Common factors to consider </a:t>
            </a:r>
            <a:endParaRPr lang="en-AU" dirty="0"/>
          </a:p>
        </p:txBody>
      </p:sp>
      <p:sp>
        <p:nvSpPr>
          <p:cNvPr id="3" name="Content Placeholder 2"/>
          <p:cNvSpPr>
            <a:spLocks noGrp="1"/>
          </p:cNvSpPr>
          <p:nvPr>
            <p:ph idx="1"/>
          </p:nvPr>
        </p:nvSpPr>
        <p:spPr>
          <a:xfrm>
            <a:off x="457200" y="990600"/>
            <a:ext cx="8229600" cy="5257800"/>
          </a:xfrm>
        </p:spPr>
        <p:txBody>
          <a:bodyPr>
            <a:normAutofit lnSpcReduction="10000"/>
          </a:bodyPr>
          <a:lstStyle/>
          <a:p>
            <a:r>
              <a:rPr lang="en-AU" dirty="0" smtClean="0"/>
              <a:t>Will</a:t>
            </a:r>
          </a:p>
          <a:p>
            <a:pPr lvl="1"/>
            <a:r>
              <a:rPr lang="en-AU" dirty="0" smtClean="0"/>
              <a:t>Legal document that deals with estate assets</a:t>
            </a:r>
          </a:p>
          <a:p>
            <a:endParaRPr lang="en-AU" sz="1000" dirty="0" smtClean="0"/>
          </a:p>
          <a:p>
            <a:r>
              <a:rPr lang="en-AU" dirty="0" smtClean="0"/>
              <a:t>Power of attorney</a:t>
            </a:r>
          </a:p>
          <a:p>
            <a:pPr lvl="1"/>
            <a:r>
              <a:rPr lang="en-AU" dirty="0" smtClean="0"/>
              <a:t>Legal document which allows you to appoint a person to make financial decisions on your behalf</a:t>
            </a:r>
          </a:p>
          <a:p>
            <a:pPr lvl="1"/>
            <a:endParaRPr lang="en-AU" sz="1000" dirty="0" smtClean="0"/>
          </a:p>
          <a:p>
            <a:r>
              <a:rPr lang="en-AU" dirty="0" smtClean="0"/>
              <a:t>Enduring guardianship </a:t>
            </a:r>
          </a:p>
          <a:p>
            <a:pPr lvl="1"/>
            <a:r>
              <a:rPr lang="en-AU" dirty="0"/>
              <a:t>Legal document which allows you to appoint a person to make </a:t>
            </a:r>
            <a:r>
              <a:rPr lang="en-AU" dirty="0" smtClean="0"/>
              <a:t>personal and lifestyle </a:t>
            </a:r>
            <a:r>
              <a:rPr lang="en-AU" dirty="0"/>
              <a:t>decisions on your </a:t>
            </a:r>
            <a:r>
              <a:rPr lang="en-AU" dirty="0" smtClean="0"/>
              <a:t>behalf should you lose mental capacity </a:t>
            </a:r>
          </a:p>
          <a:p>
            <a:pPr lvl="1"/>
            <a:endParaRPr lang="en-AU" sz="1000" dirty="0"/>
          </a:p>
          <a:p>
            <a:r>
              <a:rPr lang="en-AU" dirty="0" smtClean="0"/>
              <a:t>Advance health directives </a:t>
            </a:r>
          </a:p>
          <a:p>
            <a:pPr lvl="1"/>
            <a:r>
              <a:rPr lang="en-AU" dirty="0" smtClean="0"/>
              <a:t>Legal document which you can express your wishes about medical treatment and how you like your body to be dealt with in the event of an accident  </a:t>
            </a:r>
          </a:p>
          <a:p>
            <a:endParaRPr lang="en-AU" dirty="0" smtClean="0"/>
          </a:p>
        </p:txBody>
      </p:sp>
    </p:spTree>
    <p:extLst>
      <p:ext uri="{BB962C8B-B14F-4D97-AF65-F5344CB8AC3E}">
        <p14:creationId xmlns:p14="http://schemas.microsoft.com/office/powerpoint/2010/main" val="2415003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525000" cy="1143000"/>
          </a:xfrm>
        </p:spPr>
        <p:txBody>
          <a:bodyPr>
            <a:normAutofit/>
          </a:bodyPr>
          <a:lstStyle/>
          <a:p>
            <a:r>
              <a:rPr lang="en-AU" dirty="0" smtClean="0"/>
              <a:t>What happens if you don’t have a will?</a:t>
            </a:r>
            <a:endParaRPr lang="en-AU" dirty="0"/>
          </a:p>
        </p:txBody>
      </p:sp>
      <p:sp>
        <p:nvSpPr>
          <p:cNvPr id="3" name="Content Placeholder 2"/>
          <p:cNvSpPr>
            <a:spLocks noGrp="1"/>
          </p:cNvSpPr>
          <p:nvPr>
            <p:ph idx="1"/>
          </p:nvPr>
        </p:nvSpPr>
        <p:spPr>
          <a:xfrm>
            <a:off x="457200" y="914400"/>
            <a:ext cx="8229600" cy="609600"/>
          </a:xfrm>
        </p:spPr>
        <p:txBody>
          <a:bodyPr/>
          <a:lstStyle/>
          <a:p>
            <a:r>
              <a:rPr lang="en-AU" dirty="0" smtClean="0"/>
              <a:t>Different intestacy rules in each state</a:t>
            </a:r>
          </a:p>
        </p:txBody>
      </p:sp>
      <p:sp>
        <p:nvSpPr>
          <p:cNvPr id="4" name="Content Placeholder 2"/>
          <p:cNvSpPr txBox="1">
            <a:spLocks/>
          </p:cNvSpPr>
          <p:nvPr/>
        </p:nvSpPr>
        <p:spPr>
          <a:xfrm>
            <a:off x="457200" y="1447800"/>
            <a:ext cx="8229600" cy="6096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 	dies leaving:</a:t>
            </a:r>
          </a:p>
        </p:txBody>
      </p:sp>
      <p:pic>
        <p:nvPicPr>
          <p:cNvPr id="1026" name="Picture 2" descr="C:\Users\rvandermerwe\Desktop\stick_figur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474660"/>
            <a:ext cx="428625" cy="430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234" y="2102210"/>
            <a:ext cx="1219200" cy="369332"/>
          </a:xfrm>
          <a:prstGeom prst="rect">
            <a:avLst/>
          </a:prstGeom>
          <a:noFill/>
        </p:spPr>
        <p:txBody>
          <a:bodyPr wrap="square" rtlCol="0">
            <a:spAutoFit/>
          </a:bodyPr>
          <a:lstStyle/>
          <a:p>
            <a:r>
              <a:rPr lang="en-AU" dirty="0" smtClean="0"/>
              <a:t>1</a:t>
            </a:r>
            <a:endParaRPr lang="en-AU" dirty="0"/>
          </a:p>
        </p:txBody>
      </p:sp>
      <p:sp>
        <p:nvSpPr>
          <p:cNvPr id="7" name="TextBox 6"/>
          <p:cNvSpPr txBox="1"/>
          <p:nvPr/>
        </p:nvSpPr>
        <p:spPr>
          <a:xfrm>
            <a:off x="457200" y="2102210"/>
            <a:ext cx="1219200" cy="369332"/>
          </a:xfrm>
          <a:prstGeom prst="rect">
            <a:avLst/>
          </a:prstGeom>
          <a:noFill/>
        </p:spPr>
        <p:txBody>
          <a:bodyPr wrap="square" rtlCol="0">
            <a:spAutoFit/>
          </a:bodyPr>
          <a:lstStyle/>
          <a:p>
            <a:r>
              <a:rPr lang="en-AU" dirty="0" smtClean="0"/>
              <a:t>Only</a:t>
            </a:r>
            <a:endParaRPr lang="en-AU" dirty="0"/>
          </a:p>
        </p:txBody>
      </p:sp>
      <p:pic>
        <p:nvPicPr>
          <p:cNvPr id="1027" name="Picture 3" descr="C:\Users\rvandermerwe\Desktop\images[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834" y="2057400"/>
            <a:ext cx="242887" cy="458952"/>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bwMode="auto">
          <a:xfrm>
            <a:off x="1836132" y="2115970"/>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10" name="TextBox 9"/>
          <p:cNvSpPr txBox="1"/>
          <p:nvPr/>
        </p:nvSpPr>
        <p:spPr>
          <a:xfrm>
            <a:off x="2521931" y="2130623"/>
            <a:ext cx="2311719" cy="307777"/>
          </a:xfrm>
          <a:prstGeom prst="rect">
            <a:avLst/>
          </a:prstGeom>
          <a:noFill/>
        </p:spPr>
        <p:txBody>
          <a:bodyPr wrap="square" rtlCol="0">
            <a:spAutoFit/>
          </a:bodyPr>
          <a:lstStyle/>
          <a:p>
            <a:pPr marL="342900" indent="-342900"/>
            <a:r>
              <a:rPr lang="en-US" sz="1400" dirty="0" smtClean="0">
                <a:latin typeface="Arial "/>
              </a:rPr>
              <a:t>Spouse gets everything</a:t>
            </a:r>
            <a:endParaRPr lang="en-US" sz="1400" dirty="0">
              <a:latin typeface="Arial "/>
            </a:endParaRPr>
          </a:p>
        </p:txBody>
      </p:sp>
      <p:sp>
        <p:nvSpPr>
          <p:cNvPr id="11" name="TextBox 10"/>
          <p:cNvSpPr txBox="1"/>
          <p:nvPr/>
        </p:nvSpPr>
        <p:spPr>
          <a:xfrm>
            <a:off x="660081" y="2500836"/>
            <a:ext cx="1843502" cy="276999"/>
          </a:xfrm>
          <a:prstGeom prst="rect">
            <a:avLst/>
          </a:prstGeom>
          <a:noFill/>
        </p:spPr>
        <p:txBody>
          <a:bodyPr wrap="square" rtlCol="0">
            <a:spAutoFit/>
          </a:bodyPr>
          <a:lstStyle/>
          <a:p>
            <a:pPr marL="342900" indent="-342900" algn="ctr"/>
            <a:r>
              <a:rPr lang="en-US" sz="1200" dirty="0" smtClean="0">
                <a:latin typeface="Arial "/>
              </a:rPr>
              <a:t>Spouse</a:t>
            </a:r>
            <a:r>
              <a:rPr lang="en-US" sz="1000" dirty="0" smtClean="0">
                <a:latin typeface="Arial "/>
              </a:rPr>
              <a:t> </a:t>
            </a:r>
            <a:endParaRPr lang="en-US" sz="1000" dirty="0">
              <a:latin typeface="Arial "/>
            </a:endParaRPr>
          </a:p>
        </p:txBody>
      </p:sp>
      <p:sp>
        <p:nvSpPr>
          <p:cNvPr id="12" name="TextBox 11"/>
          <p:cNvSpPr txBox="1"/>
          <p:nvPr/>
        </p:nvSpPr>
        <p:spPr>
          <a:xfrm>
            <a:off x="98234" y="2985220"/>
            <a:ext cx="1219200" cy="369332"/>
          </a:xfrm>
          <a:prstGeom prst="rect">
            <a:avLst/>
          </a:prstGeom>
          <a:noFill/>
        </p:spPr>
        <p:txBody>
          <a:bodyPr wrap="square" rtlCol="0">
            <a:spAutoFit/>
          </a:bodyPr>
          <a:lstStyle/>
          <a:p>
            <a:r>
              <a:rPr lang="en-AU" dirty="0" smtClean="0"/>
              <a:t>2</a:t>
            </a:r>
            <a:endParaRPr lang="en-AU" dirty="0"/>
          </a:p>
        </p:txBody>
      </p:sp>
      <p:sp>
        <p:nvSpPr>
          <p:cNvPr id="13" name="TextBox 12"/>
          <p:cNvSpPr txBox="1"/>
          <p:nvPr/>
        </p:nvSpPr>
        <p:spPr>
          <a:xfrm>
            <a:off x="784034" y="2985220"/>
            <a:ext cx="1219200" cy="369332"/>
          </a:xfrm>
          <a:prstGeom prst="rect">
            <a:avLst/>
          </a:prstGeom>
          <a:noFill/>
        </p:spPr>
        <p:txBody>
          <a:bodyPr wrap="square" rtlCol="0">
            <a:spAutoFit/>
          </a:bodyPr>
          <a:lstStyle/>
          <a:p>
            <a:r>
              <a:rPr lang="en-AU" dirty="0" smtClean="0"/>
              <a:t>+</a:t>
            </a:r>
            <a:endParaRPr lang="en-AU" dirty="0"/>
          </a:p>
        </p:txBody>
      </p:sp>
      <p:pic>
        <p:nvPicPr>
          <p:cNvPr id="14" name="Picture 3" descr="C:\Users\rvandermerwe\Desktop\images[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47" y="2940410"/>
            <a:ext cx="242887" cy="458952"/>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bwMode="auto">
          <a:xfrm>
            <a:off x="1836132" y="2998980"/>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16" name="TextBox 15"/>
          <p:cNvSpPr txBox="1"/>
          <p:nvPr/>
        </p:nvSpPr>
        <p:spPr>
          <a:xfrm>
            <a:off x="2318132" y="2733844"/>
            <a:ext cx="3345468" cy="954107"/>
          </a:xfrm>
          <a:prstGeom prst="rect">
            <a:avLst/>
          </a:prstGeom>
          <a:noFill/>
        </p:spPr>
        <p:txBody>
          <a:bodyPr wrap="square" rtlCol="0">
            <a:spAutoFit/>
          </a:bodyPr>
          <a:lstStyle/>
          <a:p>
            <a:pPr marL="342900" indent="-342900"/>
            <a:r>
              <a:rPr lang="en-US" sz="1400" dirty="0" smtClean="0">
                <a:latin typeface="Arial "/>
              </a:rPr>
              <a:t>Spouse gets first $350k and:</a:t>
            </a:r>
          </a:p>
          <a:p>
            <a:pPr marL="342900" indent="-342900">
              <a:buFont typeface="+mj-lt"/>
              <a:buAutoNum type="arabicPeriod"/>
            </a:pPr>
            <a:r>
              <a:rPr lang="en-US" sz="1400" dirty="0" smtClean="0">
                <a:latin typeface="Arial "/>
              </a:rPr>
              <a:t>Interstate’s personal effect, and </a:t>
            </a:r>
          </a:p>
          <a:p>
            <a:pPr marL="342900" indent="-342900">
              <a:buFont typeface="+mj-lt"/>
              <a:buAutoNum type="arabicPeriod"/>
            </a:pPr>
            <a:r>
              <a:rPr lang="en-US" sz="1400" dirty="0" smtClean="0">
                <a:latin typeface="Arial "/>
              </a:rPr>
              <a:t>½ of balance of estate </a:t>
            </a:r>
          </a:p>
          <a:p>
            <a:r>
              <a:rPr lang="en-US" sz="1400" dirty="0" smtClean="0">
                <a:latin typeface="Arial "/>
                <a:cs typeface="Arial"/>
              </a:rPr>
              <a:t>Children share balance between them </a:t>
            </a:r>
            <a:endParaRPr lang="en-US" sz="1400" dirty="0">
              <a:latin typeface="Arial "/>
            </a:endParaRPr>
          </a:p>
        </p:txBody>
      </p:sp>
      <p:sp>
        <p:nvSpPr>
          <p:cNvPr id="17" name="TextBox 16"/>
          <p:cNvSpPr txBox="1"/>
          <p:nvPr/>
        </p:nvSpPr>
        <p:spPr>
          <a:xfrm>
            <a:off x="120268" y="3383846"/>
            <a:ext cx="1066800" cy="276999"/>
          </a:xfrm>
          <a:prstGeom prst="rect">
            <a:avLst/>
          </a:prstGeom>
          <a:noFill/>
        </p:spPr>
        <p:txBody>
          <a:bodyPr wrap="square" rtlCol="0">
            <a:spAutoFit/>
          </a:bodyPr>
          <a:lstStyle/>
          <a:p>
            <a:pPr marL="342900" indent="-342900" algn="ctr"/>
            <a:r>
              <a:rPr lang="en-US" sz="1200" dirty="0" smtClean="0">
                <a:latin typeface="Arial "/>
              </a:rPr>
              <a:t>Spouse</a:t>
            </a:r>
            <a:r>
              <a:rPr lang="en-US" sz="800" dirty="0" smtClean="0">
                <a:latin typeface="Arial "/>
              </a:rPr>
              <a:t> </a:t>
            </a:r>
            <a:endParaRPr lang="en-US" sz="800" dirty="0">
              <a:latin typeface="Arial "/>
            </a:endParaRPr>
          </a:p>
        </p:txBody>
      </p:sp>
      <p:sp>
        <p:nvSpPr>
          <p:cNvPr id="6" name="AutoShape 5" descr="Image result for children carto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3" name="Picture 9" descr="cartoon pictures of school child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577" y="2940410"/>
            <a:ext cx="393700" cy="38188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06068" y="3383846"/>
            <a:ext cx="1110457" cy="276999"/>
          </a:xfrm>
          <a:prstGeom prst="rect">
            <a:avLst/>
          </a:prstGeom>
          <a:noFill/>
        </p:spPr>
        <p:txBody>
          <a:bodyPr wrap="square" rtlCol="0">
            <a:spAutoFit/>
          </a:bodyPr>
          <a:lstStyle/>
          <a:p>
            <a:pPr marL="342900" indent="-342900" algn="ctr"/>
            <a:r>
              <a:rPr lang="en-US" sz="1200" dirty="0" smtClean="0">
                <a:latin typeface="Arial "/>
              </a:rPr>
              <a:t>Kids</a:t>
            </a:r>
            <a:endParaRPr lang="en-US" sz="1200" dirty="0">
              <a:latin typeface="Arial "/>
            </a:endParaRPr>
          </a:p>
        </p:txBody>
      </p:sp>
      <p:sp>
        <p:nvSpPr>
          <p:cNvPr id="23" name="TextBox 22"/>
          <p:cNvSpPr txBox="1"/>
          <p:nvPr/>
        </p:nvSpPr>
        <p:spPr>
          <a:xfrm>
            <a:off x="97315" y="3975820"/>
            <a:ext cx="1219200" cy="369332"/>
          </a:xfrm>
          <a:prstGeom prst="rect">
            <a:avLst/>
          </a:prstGeom>
          <a:noFill/>
        </p:spPr>
        <p:txBody>
          <a:bodyPr wrap="square" rtlCol="0">
            <a:spAutoFit/>
          </a:bodyPr>
          <a:lstStyle/>
          <a:p>
            <a:r>
              <a:rPr lang="en-AU" dirty="0" smtClean="0"/>
              <a:t>3</a:t>
            </a:r>
            <a:endParaRPr lang="en-AU" dirty="0"/>
          </a:p>
        </p:txBody>
      </p:sp>
      <p:sp>
        <p:nvSpPr>
          <p:cNvPr id="24" name="TextBox 23"/>
          <p:cNvSpPr txBox="1"/>
          <p:nvPr/>
        </p:nvSpPr>
        <p:spPr>
          <a:xfrm>
            <a:off x="457200" y="3975820"/>
            <a:ext cx="1219200" cy="369332"/>
          </a:xfrm>
          <a:prstGeom prst="rect">
            <a:avLst/>
          </a:prstGeom>
          <a:noFill/>
        </p:spPr>
        <p:txBody>
          <a:bodyPr wrap="square" rtlCol="0">
            <a:spAutoFit/>
          </a:bodyPr>
          <a:lstStyle/>
          <a:p>
            <a:r>
              <a:rPr lang="en-AU" dirty="0" smtClean="0"/>
              <a:t>Only</a:t>
            </a:r>
            <a:endParaRPr lang="en-AU" dirty="0"/>
          </a:p>
        </p:txBody>
      </p:sp>
      <p:sp>
        <p:nvSpPr>
          <p:cNvPr id="26" name="Right Arrow 25"/>
          <p:cNvSpPr/>
          <p:nvPr/>
        </p:nvSpPr>
        <p:spPr bwMode="auto">
          <a:xfrm>
            <a:off x="1835213" y="3989580"/>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28" name="TextBox 27"/>
          <p:cNvSpPr txBox="1"/>
          <p:nvPr/>
        </p:nvSpPr>
        <p:spPr>
          <a:xfrm>
            <a:off x="533400" y="4374446"/>
            <a:ext cx="1843502" cy="276999"/>
          </a:xfrm>
          <a:prstGeom prst="rect">
            <a:avLst/>
          </a:prstGeom>
          <a:noFill/>
        </p:spPr>
        <p:txBody>
          <a:bodyPr wrap="square" rtlCol="0">
            <a:spAutoFit/>
          </a:bodyPr>
          <a:lstStyle/>
          <a:p>
            <a:pPr marL="342900" indent="-342900" algn="ctr"/>
            <a:r>
              <a:rPr lang="en-US" sz="1200" dirty="0" smtClean="0">
                <a:latin typeface="Arial "/>
              </a:rPr>
              <a:t>Children</a:t>
            </a:r>
            <a:endParaRPr lang="en-US" sz="1200" dirty="0">
              <a:latin typeface="Arial "/>
            </a:endParaRPr>
          </a:p>
        </p:txBody>
      </p:sp>
      <p:pic>
        <p:nvPicPr>
          <p:cNvPr id="29" name="Picture 9" descr="cartoon pictures of school child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942027"/>
            <a:ext cx="393700" cy="3818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362200" y="4007210"/>
            <a:ext cx="3657600" cy="307777"/>
          </a:xfrm>
          <a:prstGeom prst="rect">
            <a:avLst/>
          </a:prstGeom>
          <a:noFill/>
        </p:spPr>
        <p:txBody>
          <a:bodyPr wrap="square" rtlCol="0">
            <a:spAutoFit/>
          </a:bodyPr>
          <a:lstStyle/>
          <a:p>
            <a:r>
              <a:rPr lang="en-AU" sz="1400" dirty="0" smtClean="0"/>
              <a:t>Children share estate equally </a:t>
            </a:r>
            <a:endParaRPr lang="en-AU" sz="1400" dirty="0"/>
          </a:p>
        </p:txBody>
      </p:sp>
      <p:sp>
        <p:nvSpPr>
          <p:cNvPr id="19" name="AutoShape 13" descr="Image result for parents clipar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41" name="Picture 17" descr="Par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4845410"/>
            <a:ext cx="457200" cy="4979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98234" y="4886363"/>
            <a:ext cx="1219200" cy="369332"/>
          </a:xfrm>
          <a:prstGeom prst="rect">
            <a:avLst/>
          </a:prstGeom>
          <a:noFill/>
        </p:spPr>
        <p:txBody>
          <a:bodyPr wrap="square" rtlCol="0">
            <a:spAutoFit/>
          </a:bodyPr>
          <a:lstStyle/>
          <a:p>
            <a:r>
              <a:rPr lang="en-AU" dirty="0" smtClean="0"/>
              <a:t>4</a:t>
            </a:r>
            <a:endParaRPr lang="en-AU" dirty="0"/>
          </a:p>
        </p:txBody>
      </p:sp>
      <p:sp>
        <p:nvSpPr>
          <p:cNvPr id="35" name="TextBox 34"/>
          <p:cNvSpPr txBox="1"/>
          <p:nvPr/>
        </p:nvSpPr>
        <p:spPr>
          <a:xfrm>
            <a:off x="457200" y="4886363"/>
            <a:ext cx="1219200" cy="369332"/>
          </a:xfrm>
          <a:prstGeom prst="rect">
            <a:avLst/>
          </a:prstGeom>
          <a:noFill/>
        </p:spPr>
        <p:txBody>
          <a:bodyPr wrap="square" rtlCol="0">
            <a:spAutoFit/>
          </a:bodyPr>
          <a:lstStyle/>
          <a:p>
            <a:r>
              <a:rPr lang="en-AU" dirty="0" smtClean="0"/>
              <a:t>Only</a:t>
            </a:r>
            <a:endParaRPr lang="en-AU" dirty="0"/>
          </a:p>
        </p:txBody>
      </p:sp>
      <p:sp>
        <p:nvSpPr>
          <p:cNvPr id="36" name="Right Arrow 35"/>
          <p:cNvSpPr/>
          <p:nvPr/>
        </p:nvSpPr>
        <p:spPr bwMode="auto">
          <a:xfrm>
            <a:off x="1836132" y="4900123"/>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7" name="TextBox 36"/>
          <p:cNvSpPr txBox="1"/>
          <p:nvPr/>
        </p:nvSpPr>
        <p:spPr>
          <a:xfrm>
            <a:off x="534319" y="5284989"/>
            <a:ext cx="1843502" cy="276999"/>
          </a:xfrm>
          <a:prstGeom prst="rect">
            <a:avLst/>
          </a:prstGeom>
          <a:noFill/>
        </p:spPr>
        <p:txBody>
          <a:bodyPr wrap="square" rtlCol="0">
            <a:spAutoFit/>
          </a:bodyPr>
          <a:lstStyle/>
          <a:p>
            <a:pPr marL="342900" indent="-342900" algn="ctr"/>
            <a:r>
              <a:rPr lang="en-US" sz="1200" dirty="0" smtClean="0">
                <a:latin typeface="Arial "/>
              </a:rPr>
              <a:t>Parents</a:t>
            </a:r>
            <a:endParaRPr lang="en-US" sz="1200" dirty="0">
              <a:latin typeface="Arial "/>
            </a:endParaRPr>
          </a:p>
        </p:txBody>
      </p:sp>
      <p:sp>
        <p:nvSpPr>
          <p:cNvPr id="39" name="TextBox 38"/>
          <p:cNvSpPr txBox="1"/>
          <p:nvPr/>
        </p:nvSpPr>
        <p:spPr>
          <a:xfrm>
            <a:off x="2362200" y="4921610"/>
            <a:ext cx="3200400" cy="307777"/>
          </a:xfrm>
          <a:prstGeom prst="rect">
            <a:avLst/>
          </a:prstGeom>
          <a:noFill/>
        </p:spPr>
        <p:txBody>
          <a:bodyPr wrap="square" rtlCol="0">
            <a:spAutoFit/>
          </a:bodyPr>
          <a:lstStyle/>
          <a:p>
            <a:r>
              <a:rPr lang="en-AU" sz="1400" dirty="0" smtClean="0"/>
              <a:t>Parents share estate equally</a:t>
            </a:r>
            <a:endParaRPr lang="en-AU" sz="1400" dirty="0"/>
          </a:p>
        </p:txBody>
      </p:sp>
      <p:sp>
        <p:nvSpPr>
          <p:cNvPr id="41" name="TextBox 40"/>
          <p:cNvSpPr txBox="1"/>
          <p:nvPr/>
        </p:nvSpPr>
        <p:spPr>
          <a:xfrm>
            <a:off x="76200" y="5724563"/>
            <a:ext cx="1219200" cy="369332"/>
          </a:xfrm>
          <a:prstGeom prst="rect">
            <a:avLst/>
          </a:prstGeom>
          <a:noFill/>
        </p:spPr>
        <p:txBody>
          <a:bodyPr wrap="square" rtlCol="0">
            <a:spAutoFit/>
          </a:bodyPr>
          <a:lstStyle/>
          <a:p>
            <a:r>
              <a:rPr lang="en-AU" dirty="0" smtClean="0"/>
              <a:t>5</a:t>
            </a:r>
            <a:endParaRPr lang="en-AU" dirty="0"/>
          </a:p>
        </p:txBody>
      </p:sp>
      <p:sp>
        <p:nvSpPr>
          <p:cNvPr id="42" name="TextBox 41"/>
          <p:cNvSpPr txBox="1"/>
          <p:nvPr/>
        </p:nvSpPr>
        <p:spPr>
          <a:xfrm>
            <a:off x="435166" y="5724563"/>
            <a:ext cx="1034668" cy="369332"/>
          </a:xfrm>
          <a:prstGeom prst="rect">
            <a:avLst/>
          </a:prstGeom>
          <a:noFill/>
        </p:spPr>
        <p:txBody>
          <a:bodyPr wrap="square" rtlCol="0">
            <a:spAutoFit/>
          </a:bodyPr>
          <a:lstStyle/>
          <a:p>
            <a:r>
              <a:rPr lang="en-AU" dirty="0" smtClean="0"/>
              <a:t>Only</a:t>
            </a:r>
            <a:endParaRPr lang="en-AU" dirty="0"/>
          </a:p>
        </p:txBody>
      </p:sp>
      <p:sp>
        <p:nvSpPr>
          <p:cNvPr id="43" name="Right Arrow 42"/>
          <p:cNvSpPr/>
          <p:nvPr/>
        </p:nvSpPr>
        <p:spPr bwMode="auto">
          <a:xfrm>
            <a:off x="1814098" y="5738323"/>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44" name="TextBox 43"/>
          <p:cNvSpPr txBox="1"/>
          <p:nvPr/>
        </p:nvSpPr>
        <p:spPr>
          <a:xfrm>
            <a:off x="474630" y="6096000"/>
            <a:ext cx="1843502" cy="276999"/>
          </a:xfrm>
          <a:prstGeom prst="rect">
            <a:avLst/>
          </a:prstGeom>
          <a:noFill/>
        </p:spPr>
        <p:txBody>
          <a:bodyPr wrap="square" rtlCol="0">
            <a:spAutoFit/>
          </a:bodyPr>
          <a:lstStyle/>
          <a:p>
            <a:pPr marL="342900" indent="-342900" algn="ctr"/>
            <a:r>
              <a:rPr lang="en-US" sz="1200" dirty="0" smtClean="0">
                <a:latin typeface="Arial "/>
              </a:rPr>
              <a:t>Brothers &amp; sisters</a:t>
            </a:r>
            <a:endParaRPr lang="en-US" sz="1200" dirty="0">
              <a:latin typeface="Arial "/>
            </a:endParaRPr>
          </a:p>
        </p:txBody>
      </p:sp>
      <p:sp>
        <p:nvSpPr>
          <p:cNvPr id="45" name="TextBox 44"/>
          <p:cNvSpPr txBox="1"/>
          <p:nvPr/>
        </p:nvSpPr>
        <p:spPr>
          <a:xfrm>
            <a:off x="2340166" y="5759810"/>
            <a:ext cx="3200400" cy="307777"/>
          </a:xfrm>
          <a:prstGeom prst="rect">
            <a:avLst/>
          </a:prstGeom>
          <a:noFill/>
        </p:spPr>
        <p:txBody>
          <a:bodyPr wrap="square" rtlCol="0">
            <a:spAutoFit/>
          </a:bodyPr>
          <a:lstStyle/>
          <a:p>
            <a:r>
              <a:rPr lang="en-AU" sz="1400" dirty="0" smtClean="0"/>
              <a:t>Siblings share estate equally</a:t>
            </a:r>
            <a:endParaRPr lang="en-AU" sz="1400" dirty="0"/>
          </a:p>
        </p:txBody>
      </p:sp>
      <p:pic>
        <p:nvPicPr>
          <p:cNvPr id="1043" name="Picture 19" descr="http://comps.canstockphoto.com/can-stock-photo_csp5780437.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368" y="5678055"/>
            <a:ext cx="492118" cy="413379"/>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Brace 21"/>
          <p:cNvSpPr/>
          <p:nvPr/>
        </p:nvSpPr>
        <p:spPr>
          <a:xfrm>
            <a:off x="6019800" y="1905000"/>
            <a:ext cx="228600" cy="425994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400" dirty="0"/>
          </a:p>
        </p:txBody>
      </p:sp>
      <p:sp>
        <p:nvSpPr>
          <p:cNvPr id="25" name="TextBox 24"/>
          <p:cNvSpPr txBox="1"/>
          <p:nvPr/>
        </p:nvSpPr>
        <p:spPr>
          <a:xfrm>
            <a:off x="6225446" y="3853149"/>
            <a:ext cx="2918554" cy="369332"/>
          </a:xfrm>
          <a:prstGeom prst="rect">
            <a:avLst/>
          </a:prstGeom>
          <a:noFill/>
        </p:spPr>
        <p:txBody>
          <a:bodyPr wrap="square" rtlCol="0">
            <a:spAutoFit/>
          </a:bodyPr>
          <a:lstStyle/>
          <a:p>
            <a:r>
              <a:rPr lang="en-AU" dirty="0" smtClean="0"/>
              <a:t>Not the same in each state</a:t>
            </a:r>
            <a:endParaRPr lang="en-AU" dirty="0"/>
          </a:p>
        </p:txBody>
      </p:sp>
    </p:spTree>
    <p:extLst>
      <p:ext uri="{BB962C8B-B14F-4D97-AF65-F5344CB8AC3E}">
        <p14:creationId xmlns:p14="http://schemas.microsoft.com/office/powerpoint/2010/main" val="3572678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Estate vs. non-estate assets</a:t>
            </a:r>
            <a:endParaRPr lang="en-AU" dirty="0"/>
          </a:p>
        </p:txBody>
      </p:sp>
      <p:sp>
        <p:nvSpPr>
          <p:cNvPr id="18" name="Content Placeholder 2"/>
          <p:cNvSpPr txBox="1">
            <a:spLocks/>
          </p:cNvSpPr>
          <p:nvPr/>
        </p:nvSpPr>
        <p:spPr>
          <a:xfrm>
            <a:off x="457200" y="990600"/>
            <a:ext cx="8229600" cy="51816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Estate assets include:</a:t>
            </a:r>
          </a:p>
          <a:p>
            <a:pPr lvl="1"/>
            <a:r>
              <a:rPr lang="en-AU" dirty="0"/>
              <a:t>Assets owned in your own name solely</a:t>
            </a:r>
          </a:p>
          <a:p>
            <a:pPr lvl="1"/>
            <a:r>
              <a:rPr lang="en-AU" dirty="0" smtClean="0"/>
              <a:t>Assets </a:t>
            </a:r>
            <a:r>
              <a:rPr lang="en-AU" dirty="0"/>
              <a:t>owned with another as tenants in common</a:t>
            </a:r>
          </a:p>
          <a:p>
            <a:pPr lvl="1"/>
            <a:r>
              <a:rPr lang="en-AU" dirty="0" smtClean="0"/>
              <a:t>Super death benefit paid to your estate </a:t>
            </a:r>
          </a:p>
          <a:p>
            <a:pPr lvl="1"/>
            <a:r>
              <a:rPr lang="en-AU" dirty="0"/>
              <a:t>Self owned life insurance policies </a:t>
            </a:r>
          </a:p>
          <a:p>
            <a:endParaRPr lang="en-AU" sz="1800" dirty="0" smtClean="0"/>
          </a:p>
          <a:p>
            <a:r>
              <a:rPr lang="en-AU" dirty="0" smtClean="0"/>
              <a:t>Non-estate assets include:</a:t>
            </a:r>
          </a:p>
          <a:p>
            <a:pPr lvl="1"/>
            <a:r>
              <a:rPr lang="en-AU" dirty="0" smtClean="0"/>
              <a:t>Jointly held assets (joint tenants)</a:t>
            </a:r>
          </a:p>
          <a:p>
            <a:pPr lvl="1"/>
            <a:r>
              <a:rPr lang="en-AU" dirty="0" smtClean="0"/>
              <a:t>Life interest in assets </a:t>
            </a:r>
          </a:p>
          <a:p>
            <a:pPr lvl="1"/>
            <a:r>
              <a:rPr lang="en-AU" dirty="0" smtClean="0"/>
              <a:t>Assets owned by a company</a:t>
            </a:r>
          </a:p>
          <a:p>
            <a:pPr lvl="1"/>
            <a:r>
              <a:rPr lang="en-AU" dirty="0" smtClean="0"/>
              <a:t>Assets owned by a trust</a:t>
            </a:r>
          </a:p>
          <a:p>
            <a:pPr lvl="1"/>
            <a:r>
              <a:rPr lang="en-AU" dirty="0" smtClean="0"/>
              <a:t>Super death benefit paid to a beneficiary </a:t>
            </a:r>
          </a:p>
          <a:p>
            <a:pPr lvl="1"/>
            <a:r>
              <a:rPr lang="en-AU" dirty="0" smtClean="0"/>
              <a:t>Life insurance policy paid direct to a nominated person</a:t>
            </a:r>
          </a:p>
          <a:p>
            <a:pPr marL="0" indent="0">
              <a:buNone/>
            </a:pPr>
            <a:endParaRPr lang="en-AU" dirty="0"/>
          </a:p>
        </p:txBody>
      </p:sp>
    </p:spTree>
    <p:extLst>
      <p:ext uri="{BB962C8B-B14F-4D97-AF65-F5344CB8AC3E}">
        <p14:creationId xmlns:p14="http://schemas.microsoft.com/office/powerpoint/2010/main" val="3219031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371600"/>
          </a:xfrm>
        </p:spPr>
        <p:txBody>
          <a:bodyPr/>
          <a:lstStyle/>
          <a:p>
            <a:r>
              <a:rPr lang="en-AU" dirty="0" smtClean="0"/>
              <a:t>Estate planning is not just about what happens on death</a:t>
            </a:r>
            <a:endParaRPr lang="en-AU" dirty="0"/>
          </a:p>
        </p:txBody>
      </p:sp>
      <p:sp>
        <p:nvSpPr>
          <p:cNvPr id="18" name="Content Placeholder 2"/>
          <p:cNvSpPr txBox="1">
            <a:spLocks/>
          </p:cNvSpPr>
          <p:nvPr/>
        </p:nvSpPr>
        <p:spPr>
          <a:xfrm>
            <a:off x="457200" y="1524000"/>
            <a:ext cx="8229600" cy="4648200"/>
          </a:xfrm>
          <a:prstGeom prst="rect">
            <a:avLst/>
          </a:prstGeom>
        </p:spPr>
        <p:txBody>
          <a:bodyPr vert="horz" lIns="91435" tIns="45718" rIns="91435" bIns="45718" rtlCol="0">
            <a:normAutofit lnSpcReduction="10000"/>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By then it’s too late to change things</a:t>
            </a:r>
          </a:p>
          <a:p>
            <a:r>
              <a:rPr lang="en-AU" dirty="0" smtClean="0"/>
              <a:t>Estate planning is also about the right ownership of assets today</a:t>
            </a:r>
          </a:p>
          <a:p>
            <a:r>
              <a:rPr lang="en-AU" dirty="0" smtClean="0"/>
              <a:t>Review your estate plan if there is change in circumstances e.g. marriage, child birth, divorce, death of beneficiary, change in property etc.</a:t>
            </a:r>
          </a:p>
          <a:p>
            <a:r>
              <a:rPr lang="en-AU" dirty="0" smtClean="0"/>
              <a:t>Estate planning is the fundamental principal about financial planning </a:t>
            </a:r>
          </a:p>
          <a:p>
            <a:pPr lvl="1"/>
            <a:r>
              <a:rPr lang="en-AU" dirty="0" smtClean="0"/>
              <a:t>Achieving goals and objectives</a:t>
            </a:r>
          </a:p>
          <a:p>
            <a:pPr lvl="1"/>
            <a:r>
              <a:rPr lang="en-AU" dirty="0" smtClean="0"/>
              <a:t>Maximising wealth </a:t>
            </a:r>
          </a:p>
          <a:p>
            <a:pPr lvl="1"/>
            <a:r>
              <a:rPr lang="en-AU" dirty="0" smtClean="0"/>
              <a:t>Having the right level of control</a:t>
            </a:r>
          </a:p>
          <a:p>
            <a:pPr lvl="1"/>
            <a:r>
              <a:rPr lang="en-AU" dirty="0" smtClean="0"/>
              <a:t>Passing your wealth to the right people at the right time</a:t>
            </a:r>
          </a:p>
          <a:p>
            <a:pPr lvl="1"/>
            <a:r>
              <a:rPr lang="en-AU" dirty="0" smtClean="0"/>
              <a:t>Protecting your wealth </a:t>
            </a:r>
          </a:p>
          <a:p>
            <a:pPr marL="0" indent="0">
              <a:buNone/>
            </a:pPr>
            <a:endParaRPr lang="en-AU" dirty="0"/>
          </a:p>
        </p:txBody>
      </p:sp>
    </p:spTree>
    <p:extLst>
      <p:ext uri="{BB962C8B-B14F-4D97-AF65-F5344CB8AC3E}">
        <p14:creationId xmlns:p14="http://schemas.microsoft.com/office/powerpoint/2010/main" val="426428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Estate planning process</a:t>
            </a:r>
            <a:endParaRPr lang="en-AU" dirty="0"/>
          </a:p>
        </p:txBody>
      </p:sp>
      <p:sp>
        <p:nvSpPr>
          <p:cNvPr id="4" name="Line 3"/>
          <p:cNvSpPr>
            <a:spLocks noChangeShapeType="1"/>
          </p:cNvSpPr>
          <p:nvPr/>
        </p:nvSpPr>
        <p:spPr bwMode="auto">
          <a:xfrm>
            <a:off x="4286250" y="4483100"/>
            <a:ext cx="0" cy="4524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5" name="Line 4"/>
          <p:cNvSpPr>
            <a:spLocks noChangeShapeType="1"/>
          </p:cNvSpPr>
          <p:nvPr/>
        </p:nvSpPr>
        <p:spPr bwMode="auto">
          <a:xfrm>
            <a:off x="4286250" y="2395538"/>
            <a:ext cx="0" cy="454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6" name="Line 5"/>
          <p:cNvSpPr>
            <a:spLocks noChangeShapeType="1"/>
          </p:cNvSpPr>
          <p:nvPr/>
        </p:nvSpPr>
        <p:spPr bwMode="auto">
          <a:xfrm flipH="1">
            <a:off x="4284663" y="1674813"/>
            <a:ext cx="1587" cy="4714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7" name="Line 7"/>
          <p:cNvSpPr>
            <a:spLocks noChangeShapeType="1"/>
          </p:cNvSpPr>
          <p:nvPr/>
        </p:nvSpPr>
        <p:spPr bwMode="auto">
          <a:xfrm>
            <a:off x="4286250" y="3781425"/>
            <a:ext cx="0" cy="4524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8" name="Text Box 8"/>
          <p:cNvSpPr txBox="1">
            <a:spLocks noChangeArrowheads="1"/>
          </p:cNvSpPr>
          <p:nvPr/>
        </p:nvSpPr>
        <p:spPr bwMode="auto">
          <a:xfrm>
            <a:off x="1116013" y="2060575"/>
            <a:ext cx="373062"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2</a:t>
            </a:r>
          </a:p>
        </p:txBody>
      </p:sp>
      <p:sp>
        <p:nvSpPr>
          <p:cNvPr id="9" name="Text Box 9"/>
          <p:cNvSpPr txBox="1">
            <a:spLocks noChangeArrowheads="1"/>
          </p:cNvSpPr>
          <p:nvPr/>
        </p:nvSpPr>
        <p:spPr bwMode="auto">
          <a:xfrm>
            <a:off x="1116013" y="2794000"/>
            <a:ext cx="373062"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3</a:t>
            </a:r>
          </a:p>
        </p:txBody>
      </p:sp>
      <p:sp>
        <p:nvSpPr>
          <p:cNvPr id="10" name="Text Box 10"/>
          <p:cNvSpPr txBox="1">
            <a:spLocks noChangeArrowheads="1"/>
          </p:cNvSpPr>
          <p:nvPr/>
        </p:nvSpPr>
        <p:spPr bwMode="auto">
          <a:xfrm>
            <a:off x="1116013" y="3514725"/>
            <a:ext cx="373062"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4</a:t>
            </a:r>
          </a:p>
        </p:txBody>
      </p:sp>
      <p:sp>
        <p:nvSpPr>
          <p:cNvPr id="11" name="Text Box 11"/>
          <p:cNvSpPr txBox="1">
            <a:spLocks noChangeArrowheads="1"/>
          </p:cNvSpPr>
          <p:nvPr/>
        </p:nvSpPr>
        <p:spPr bwMode="auto">
          <a:xfrm>
            <a:off x="1116013" y="4162425"/>
            <a:ext cx="374650"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5</a:t>
            </a:r>
          </a:p>
        </p:txBody>
      </p:sp>
      <p:sp>
        <p:nvSpPr>
          <p:cNvPr id="12" name="Text Box 13"/>
          <p:cNvSpPr txBox="1">
            <a:spLocks noChangeArrowheads="1"/>
          </p:cNvSpPr>
          <p:nvPr/>
        </p:nvSpPr>
        <p:spPr bwMode="auto">
          <a:xfrm>
            <a:off x="1116013" y="1341438"/>
            <a:ext cx="374650" cy="30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1</a:t>
            </a:r>
          </a:p>
        </p:txBody>
      </p:sp>
      <p:sp>
        <p:nvSpPr>
          <p:cNvPr id="13" name="Text Box 15"/>
          <p:cNvSpPr txBox="1">
            <a:spLocks noChangeArrowheads="1"/>
          </p:cNvSpPr>
          <p:nvPr/>
        </p:nvSpPr>
        <p:spPr bwMode="auto">
          <a:xfrm>
            <a:off x="1619250" y="1414463"/>
            <a:ext cx="5657850" cy="434975"/>
          </a:xfrm>
          <a:prstGeom prst="rect">
            <a:avLst/>
          </a:prstGeom>
          <a:solidFill>
            <a:schemeClr val="tx2">
              <a:lumMod val="60000"/>
              <a:lumOff val="40000"/>
            </a:schemeClr>
          </a:solidFill>
          <a:ln w="9525">
            <a:solidFill>
              <a:srgbClr val="000000"/>
            </a:solidFill>
            <a:miter lim="800000"/>
            <a:headEnd/>
            <a:tailEnd/>
          </a:ln>
          <a:effectLst/>
        </p:spPr>
        <p:txBody>
          <a:bodyPr/>
          <a:lstStyle/>
          <a:p>
            <a:pPr algn="ctr" eaLnBrk="0" hangingPunct="0"/>
            <a:endParaRPr lang="en-US" altLang="en-US" sz="500" b="1" dirty="0">
              <a:latin typeface="Times New Roman" panose="02020603050405020304" pitchFamily="18" charset="0"/>
              <a:cs typeface="Arial" panose="020B0604020202020204" pitchFamily="34" charset="0"/>
            </a:endParaRPr>
          </a:p>
          <a:p>
            <a:pPr algn="ctr" eaLnBrk="0" hangingPunct="0"/>
            <a:r>
              <a:rPr lang="en-US" altLang="en-US" sz="2000" b="1" dirty="0">
                <a:cs typeface="Arial" panose="020B0604020202020204" pitchFamily="34" charset="0"/>
              </a:rPr>
              <a:t>Gather Information</a:t>
            </a:r>
          </a:p>
        </p:txBody>
      </p:sp>
      <p:sp>
        <p:nvSpPr>
          <p:cNvPr id="14" name="Text Box 16"/>
          <p:cNvSpPr txBox="1">
            <a:spLocks noChangeArrowheads="1"/>
          </p:cNvSpPr>
          <p:nvPr/>
        </p:nvSpPr>
        <p:spPr bwMode="auto">
          <a:xfrm>
            <a:off x="1619250" y="2133600"/>
            <a:ext cx="5689600" cy="431800"/>
          </a:xfrm>
          <a:prstGeom prst="rect">
            <a:avLst/>
          </a:prstGeom>
          <a:solidFill>
            <a:schemeClr val="tx2">
              <a:lumMod val="60000"/>
              <a:lumOff val="40000"/>
            </a:schemeClr>
          </a:solidFill>
          <a:ln w="9525">
            <a:solidFill>
              <a:srgbClr val="000000"/>
            </a:solidFill>
            <a:miter lim="800000"/>
            <a:headEnd/>
            <a:tailEnd/>
          </a:ln>
          <a:effectLst/>
        </p:spPr>
        <p:txBody>
          <a:bodyPr/>
          <a:lstStyle/>
          <a:p>
            <a:pPr algn="ctr" eaLnBrk="0" hangingPunct="0">
              <a:spcBef>
                <a:spcPts val="1200"/>
              </a:spcBef>
            </a:pPr>
            <a:r>
              <a:rPr lang="en-US" altLang="en-US" sz="2000" b="1" dirty="0">
                <a:cs typeface="Arial" panose="020B0604020202020204" pitchFamily="34" charset="0"/>
              </a:rPr>
              <a:t>Identify issues and objectives</a:t>
            </a:r>
          </a:p>
        </p:txBody>
      </p:sp>
      <p:sp>
        <p:nvSpPr>
          <p:cNvPr id="15" name="Text Box 17"/>
          <p:cNvSpPr txBox="1">
            <a:spLocks noChangeArrowheads="1"/>
          </p:cNvSpPr>
          <p:nvPr/>
        </p:nvSpPr>
        <p:spPr bwMode="auto">
          <a:xfrm>
            <a:off x="1619250" y="3556000"/>
            <a:ext cx="5664200" cy="441325"/>
          </a:xfrm>
          <a:prstGeom prst="rect">
            <a:avLst/>
          </a:prstGeom>
          <a:solidFill>
            <a:schemeClr val="tx2">
              <a:lumMod val="40000"/>
              <a:lumOff val="60000"/>
            </a:schemeClr>
          </a:solidFill>
          <a:ln w="9525">
            <a:solidFill>
              <a:srgbClr val="000000"/>
            </a:solidFill>
            <a:miter lim="800000"/>
            <a:headEnd/>
            <a:tailEnd/>
          </a:ln>
          <a:effectLst/>
        </p:spPr>
        <p:txBody>
          <a:bodyPr/>
          <a:lstStyle/>
          <a:p>
            <a:pPr algn="ctr" eaLnBrk="0" hangingPunct="0"/>
            <a:r>
              <a:rPr lang="en-US" altLang="en-US" sz="2000" b="1" dirty="0">
                <a:cs typeface="Arial" panose="020B0604020202020204" pitchFamily="34" charset="0"/>
              </a:rPr>
              <a:t>Recommendations</a:t>
            </a:r>
          </a:p>
        </p:txBody>
      </p:sp>
      <p:sp>
        <p:nvSpPr>
          <p:cNvPr id="16" name="Text Box 18"/>
          <p:cNvSpPr txBox="1">
            <a:spLocks noChangeArrowheads="1"/>
          </p:cNvSpPr>
          <p:nvPr/>
        </p:nvSpPr>
        <p:spPr bwMode="auto">
          <a:xfrm>
            <a:off x="1619250" y="4237038"/>
            <a:ext cx="5665788" cy="430212"/>
          </a:xfrm>
          <a:prstGeom prst="rect">
            <a:avLst/>
          </a:prstGeom>
          <a:solidFill>
            <a:schemeClr val="tx2">
              <a:lumMod val="20000"/>
              <a:lumOff val="80000"/>
            </a:schemeClr>
          </a:solidFill>
          <a:ln w="9525">
            <a:solidFill>
              <a:srgbClr val="000000"/>
            </a:solidFill>
            <a:miter lim="800000"/>
            <a:headEnd/>
            <a:tailEnd/>
          </a:ln>
          <a:effectLst/>
        </p:spPr>
        <p:txBody>
          <a:bodyPr/>
          <a:lstStyle/>
          <a:p>
            <a:pPr algn="ctr" eaLnBrk="0" hangingPunct="0"/>
            <a:r>
              <a:rPr lang="en-US" altLang="en-US" sz="2000" b="1" dirty="0">
                <a:cs typeface="Arial" panose="020B0604020202020204" pitchFamily="34" charset="0"/>
              </a:rPr>
              <a:t>Implementation</a:t>
            </a:r>
          </a:p>
        </p:txBody>
      </p:sp>
      <p:sp>
        <p:nvSpPr>
          <p:cNvPr id="17" name="Text Box 19"/>
          <p:cNvSpPr txBox="1">
            <a:spLocks noChangeArrowheads="1"/>
          </p:cNvSpPr>
          <p:nvPr/>
        </p:nvSpPr>
        <p:spPr bwMode="auto">
          <a:xfrm>
            <a:off x="1619250" y="4954588"/>
            <a:ext cx="5665788" cy="431800"/>
          </a:xfrm>
          <a:prstGeom prst="rect">
            <a:avLst/>
          </a:prstGeom>
          <a:solidFill>
            <a:schemeClr val="tx2">
              <a:lumMod val="20000"/>
              <a:lumOff val="80000"/>
            </a:schemeClr>
          </a:solidFill>
          <a:ln w="9525">
            <a:solidFill>
              <a:srgbClr val="000000"/>
            </a:solidFill>
            <a:miter lim="800000"/>
            <a:headEnd/>
            <a:tailEnd/>
          </a:ln>
          <a:effectLst/>
        </p:spPr>
        <p:txBody>
          <a:bodyPr/>
          <a:lstStyle/>
          <a:p>
            <a:pPr algn="ctr" eaLnBrk="0" hangingPunct="0">
              <a:spcBef>
                <a:spcPts val="1200"/>
              </a:spcBef>
            </a:pPr>
            <a:r>
              <a:rPr lang="en-US" altLang="en-US" sz="2000" b="1" dirty="0">
                <a:cs typeface="Arial" panose="020B0604020202020204" pitchFamily="34" charset="0"/>
              </a:rPr>
              <a:t>Review</a:t>
            </a:r>
          </a:p>
        </p:txBody>
      </p:sp>
      <p:sp>
        <p:nvSpPr>
          <p:cNvPr id="19" name="Text Box 20"/>
          <p:cNvSpPr txBox="1">
            <a:spLocks noChangeArrowheads="1"/>
          </p:cNvSpPr>
          <p:nvPr/>
        </p:nvSpPr>
        <p:spPr bwMode="auto">
          <a:xfrm>
            <a:off x="1619250" y="2860675"/>
            <a:ext cx="5689600" cy="438150"/>
          </a:xfrm>
          <a:prstGeom prst="rect">
            <a:avLst/>
          </a:prstGeom>
          <a:solidFill>
            <a:schemeClr val="tx2">
              <a:lumMod val="40000"/>
              <a:lumOff val="60000"/>
            </a:schemeClr>
          </a:solidFill>
          <a:ln w="9525">
            <a:solidFill>
              <a:srgbClr val="000000"/>
            </a:solidFill>
            <a:miter lim="800000"/>
            <a:headEnd/>
            <a:tailEnd/>
          </a:ln>
          <a:effectLst/>
        </p:spPr>
        <p:txBody>
          <a:bodyPr/>
          <a:lstStyle/>
          <a:p>
            <a:pPr algn="ctr" eaLnBrk="0" hangingPunct="0">
              <a:spcBef>
                <a:spcPts val="1200"/>
              </a:spcBef>
            </a:pPr>
            <a:r>
              <a:rPr lang="en-US" altLang="en-US" sz="2000" b="1" dirty="0">
                <a:cs typeface="Arial" panose="020B0604020202020204" pitchFamily="34" charset="0"/>
              </a:rPr>
              <a:t>Options and strategy</a:t>
            </a:r>
          </a:p>
        </p:txBody>
      </p:sp>
      <p:sp>
        <p:nvSpPr>
          <p:cNvPr id="20" name="Line 21"/>
          <p:cNvSpPr>
            <a:spLocks noChangeShapeType="1"/>
          </p:cNvSpPr>
          <p:nvPr/>
        </p:nvSpPr>
        <p:spPr bwMode="auto">
          <a:xfrm>
            <a:off x="4284663" y="3298825"/>
            <a:ext cx="0" cy="2889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21" name="Text Box 22"/>
          <p:cNvSpPr txBox="1">
            <a:spLocks noChangeArrowheads="1"/>
          </p:cNvSpPr>
          <p:nvPr/>
        </p:nvSpPr>
        <p:spPr bwMode="auto">
          <a:xfrm>
            <a:off x="1101725" y="4868863"/>
            <a:ext cx="374650"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b="1" dirty="0">
                <a:latin typeface="Times New Roman" panose="02020603050405020304" pitchFamily="18" charset="0"/>
                <a:cs typeface="Arial" panose="020B0604020202020204" pitchFamily="34" charset="0"/>
              </a:rPr>
              <a:t>6</a:t>
            </a:r>
          </a:p>
        </p:txBody>
      </p:sp>
    </p:spTree>
    <p:extLst>
      <p:ext uri="{BB962C8B-B14F-4D97-AF65-F5344CB8AC3E}">
        <p14:creationId xmlns:p14="http://schemas.microsoft.com/office/powerpoint/2010/main" val="124731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A team approach</a:t>
            </a:r>
            <a:endParaRPr lang="en-AU" dirty="0"/>
          </a:p>
        </p:txBody>
      </p:sp>
      <p:sp>
        <p:nvSpPr>
          <p:cNvPr id="4" name="Oval 3"/>
          <p:cNvSpPr>
            <a:spLocks noChangeArrowheads="1"/>
          </p:cNvSpPr>
          <p:nvPr/>
        </p:nvSpPr>
        <p:spPr bwMode="auto">
          <a:xfrm>
            <a:off x="1169988" y="1636713"/>
            <a:ext cx="2462212" cy="2362200"/>
          </a:xfrm>
          <a:prstGeom prst="ellipse">
            <a:avLst/>
          </a:prstGeom>
          <a:gradFill rotWithShape="0">
            <a:gsLst>
              <a:gs pos="0">
                <a:schemeClr val="bg1"/>
              </a:gs>
              <a:gs pos="96000">
                <a:schemeClr val="tx2">
                  <a:lumMod val="60000"/>
                  <a:lumOff val="40000"/>
                </a:schemeClr>
              </a:gs>
            </a:gsLst>
            <a:lin ang="5400000" scaled="1"/>
          </a:gradFill>
          <a:ln w="28575">
            <a:solidFill>
              <a:srgbClr val="000000"/>
            </a:solidFill>
            <a:round/>
            <a:headEnd/>
            <a:tailEnd/>
          </a:ln>
          <a:effectLst/>
        </p:spPr>
        <p:txBody>
          <a:bodyPr wrap="none" anchor="ctr"/>
          <a:lstStyle/>
          <a:p>
            <a:pPr algn="ctr" eaLnBrk="0" hangingPunct="0"/>
            <a:r>
              <a:rPr lang="en-AU" altLang="en-US" sz="2400" b="1" dirty="0">
                <a:solidFill>
                  <a:srgbClr val="000000"/>
                </a:solidFill>
                <a:cs typeface="Arial" panose="020B0604020202020204" pitchFamily="34" charset="0"/>
              </a:rPr>
              <a:t>Financial </a:t>
            </a:r>
            <a:br>
              <a:rPr lang="en-AU" altLang="en-US" sz="2400" b="1" dirty="0">
                <a:solidFill>
                  <a:srgbClr val="000000"/>
                </a:solidFill>
                <a:cs typeface="Arial" panose="020B0604020202020204" pitchFamily="34" charset="0"/>
              </a:rPr>
            </a:br>
            <a:r>
              <a:rPr lang="en-AU" altLang="en-US" sz="2400" b="1" dirty="0">
                <a:solidFill>
                  <a:srgbClr val="000000"/>
                </a:solidFill>
                <a:cs typeface="Arial" panose="020B0604020202020204" pitchFamily="34" charset="0"/>
              </a:rPr>
              <a:t>Advisors</a:t>
            </a:r>
          </a:p>
        </p:txBody>
      </p:sp>
      <p:sp>
        <p:nvSpPr>
          <p:cNvPr id="5" name="Oval 4"/>
          <p:cNvSpPr>
            <a:spLocks noChangeArrowheads="1"/>
          </p:cNvSpPr>
          <p:nvPr/>
        </p:nvSpPr>
        <p:spPr bwMode="auto">
          <a:xfrm>
            <a:off x="5167313" y="1557338"/>
            <a:ext cx="2460625" cy="2362200"/>
          </a:xfrm>
          <a:prstGeom prst="ellipse">
            <a:avLst/>
          </a:prstGeom>
          <a:gradFill rotWithShape="0">
            <a:gsLst>
              <a:gs pos="85000">
                <a:schemeClr val="tx2">
                  <a:lumMod val="20000"/>
                  <a:lumOff val="80000"/>
                </a:schemeClr>
              </a:gs>
              <a:gs pos="57000">
                <a:schemeClr val="tx2">
                  <a:lumMod val="40000"/>
                  <a:lumOff val="60000"/>
                </a:schemeClr>
              </a:gs>
            </a:gsLst>
            <a:path path="shape">
              <a:fillToRect l="50000" t="50000" r="50000" b="50000"/>
            </a:path>
          </a:gradFill>
          <a:ln w="28575">
            <a:solidFill>
              <a:schemeClr val="tx1"/>
            </a:solidFill>
            <a:round/>
            <a:headEnd/>
            <a:tailEnd/>
          </a:ln>
          <a:effectLst/>
        </p:spPr>
        <p:txBody>
          <a:bodyPr wrap="none" anchor="ctr"/>
          <a:lstStyle/>
          <a:p>
            <a:pPr algn="r" eaLnBrk="0" hangingPunct="0"/>
            <a:r>
              <a:rPr lang="en-AU" altLang="en-US" sz="2400" b="1" dirty="0">
                <a:solidFill>
                  <a:srgbClr val="000000"/>
                </a:solidFill>
                <a:cs typeface="Arial" panose="020B0604020202020204" pitchFamily="34" charset="0"/>
              </a:rPr>
              <a:t>Lawyers</a:t>
            </a:r>
          </a:p>
        </p:txBody>
      </p:sp>
      <p:sp>
        <p:nvSpPr>
          <p:cNvPr id="6" name="Oval 5"/>
          <p:cNvSpPr>
            <a:spLocks noChangeArrowheads="1"/>
          </p:cNvSpPr>
          <p:nvPr/>
        </p:nvSpPr>
        <p:spPr bwMode="auto">
          <a:xfrm>
            <a:off x="3149600" y="2693988"/>
            <a:ext cx="2462213" cy="2362200"/>
          </a:xfrm>
          <a:prstGeom prst="ellipse">
            <a:avLst/>
          </a:prstGeom>
          <a:gradFill rotWithShape="0">
            <a:gsLst>
              <a:gs pos="17000">
                <a:schemeClr val="tx2">
                  <a:lumMod val="60000"/>
                  <a:lumOff val="40000"/>
                </a:schemeClr>
              </a:gs>
              <a:gs pos="61000">
                <a:schemeClr val="tx2">
                  <a:lumMod val="40000"/>
                  <a:lumOff val="60000"/>
                </a:schemeClr>
              </a:gs>
            </a:gsLst>
            <a:lin ang="5400000" scaled="1"/>
          </a:gradFill>
          <a:ln w="28575">
            <a:solidFill>
              <a:srgbClr val="000000"/>
            </a:solidFill>
            <a:round/>
            <a:headEnd/>
            <a:tailEnd/>
          </a:ln>
          <a:effectLst/>
        </p:spPr>
        <p:txBody>
          <a:bodyPr wrap="none" anchor="ctr"/>
          <a:lstStyle/>
          <a:p>
            <a:pPr algn="ctr" eaLnBrk="0" hangingPunct="0"/>
            <a:endParaRPr lang="en-AU" altLang="en-US" sz="2400" b="1" dirty="0">
              <a:solidFill>
                <a:srgbClr val="000000"/>
              </a:solidFill>
              <a:cs typeface="Arial" panose="020B0604020202020204" pitchFamily="34" charset="0"/>
            </a:endParaRPr>
          </a:p>
          <a:p>
            <a:pPr algn="ctr" eaLnBrk="0" hangingPunct="0"/>
            <a:r>
              <a:rPr lang="en-AU" altLang="en-US" sz="2400" b="1" dirty="0">
                <a:solidFill>
                  <a:srgbClr val="000000"/>
                </a:solidFill>
                <a:cs typeface="Arial" panose="020B0604020202020204" pitchFamily="34" charset="0"/>
              </a:rPr>
              <a:t>Accountants</a:t>
            </a:r>
          </a:p>
        </p:txBody>
      </p:sp>
      <p:sp>
        <p:nvSpPr>
          <p:cNvPr id="7" name="Rectangle 3"/>
          <p:cNvSpPr>
            <a:spLocks noChangeArrowheads="1"/>
          </p:cNvSpPr>
          <p:nvPr/>
        </p:nvSpPr>
        <p:spPr bwMode="auto">
          <a:xfrm>
            <a:off x="611188" y="4149725"/>
            <a:ext cx="79930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7938" indent="-7938">
              <a:lnSpc>
                <a:spcPct val="85000"/>
              </a:lnSpc>
              <a:spcBef>
                <a:spcPct val="50000"/>
              </a:spcBef>
              <a:buClr>
                <a:schemeClr val="accent2"/>
              </a:buClr>
              <a:buSzPct val="140000"/>
              <a:buChar char="•"/>
              <a:defRPr sz="2600">
                <a:solidFill>
                  <a:schemeClr val="tx1"/>
                </a:solidFill>
                <a:latin typeface="Arial" panose="020B0604020202020204" pitchFamily="34" charset="0"/>
              </a:defRPr>
            </a:lvl1pPr>
            <a:lvl2pPr marL="742950" indent="-285750">
              <a:lnSpc>
                <a:spcPct val="85000"/>
              </a:lnSpc>
              <a:spcBef>
                <a:spcPct val="50000"/>
              </a:spcBef>
              <a:buClr>
                <a:schemeClr val="accent2"/>
              </a:buClr>
              <a:buSzPct val="140000"/>
              <a:buChar char="•"/>
              <a:defRPr sz="2400">
                <a:solidFill>
                  <a:schemeClr val="tx1"/>
                </a:solidFill>
                <a:latin typeface="Arial" panose="020B0604020202020204" pitchFamily="34" charset="0"/>
              </a:defRPr>
            </a:lvl2pPr>
            <a:lvl3pPr marL="1143000" indent="-228600">
              <a:lnSpc>
                <a:spcPct val="85000"/>
              </a:lnSpc>
              <a:spcBef>
                <a:spcPct val="50000"/>
              </a:spcBef>
              <a:buClr>
                <a:schemeClr val="accent2"/>
              </a:buClr>
              <a:buSzPct val="140000"/>
              <a:buChar char="•"/>
              <a:defRPr sz="2000">
                <a:solidFill>
                  <a:schemeClr val="tx1"/>
                </a:solidFill>
                <a:latin typeface="Arial" panose="020B0604020202020204" pitchFamily="34" charset="0"/>
              </a:defRPr>
            </a:lvl3pPr>
            <a:lvl4pPr marL="1600200" indent="-228600">
              <a:lnSpc>
                <a:spcPct val="85000"/>
              </a:lnSpc>
              <a:spcBef>
                <a:spcPct val="50000"/>
              </a:spcBef>
              <a:buClr>
                <a:schemeClr val="accent2"/>
              </a:buClr>
              <a:buSzPct val="140000"/>
              <a:buChar char="•"/>
              <a:defRPr>
                <a:solidFill>
                  <a:schemeClr val="tx1"/>
                </a:solidFill>
                <a:latin typeface="Arial" panose="020B0604020202020204" pitchFamily="34" charset="0"/>
              </a:defRPr>
            </a:lvl4pPr>
            <a:lvl5pPr marL="2057400" indent="-228600">
              <a:lnSpc>
                <a:spcPct val="85000"/>
              </a:lnSpc>
              <a:spcBef>
                <a:spcPct val="50000"/>
              </a:spcBef>
              <a:buClr>
                <a:schemeClr val="accent2"/>
              </a:buClr>
              <a:buSzPct val="140000"/>
              <a:buChar char="•"/>
              <a:defRPr>
                <a:solidFill>
                  <a:schemeClr val="tx1"/>
                </a:solidFill>
                <a:latin typeface="Arial" panose="020B0604020202020204" pitchFamily="34" charset="0"/>
              </a:defRPr>
            </a:lvl5pPr>
            <a:lvl6pPr marL="2514600" indent="-228600" fontAlgn="base">
              <a:lnSpc>
                <a:spcPct val="85000"/>
              </a:lnSpc>
              <a:spcBef>
                <a:spcPct val="50000"/>
              </a:spcBef>
              <a:spcAft>
                <a:spcPct val="0"/>
              </a:spcAft>
              <a:buClr>
                <a:schemeClr val="accent2"/>
              </a:buClr>
              <a:buSzPct val="140000"/>
              <a:buChar char="•"/>
              <a:defRPr>
                <a:solidFill>
                  <a:schemeClr val="tx1"/>
                </a:solidFill>
                <a:latin typeface="Arial" panose="020B0604020202020204" pitchFamily="34" charset="0"/>
              </a:defRPr>
            </a:lvl6pPr>
            <a:lvl7pPr marL="2971800" indent="-228600" fontAlgn="base">
              <a:lnSpc>
                <a:spcPct val="85000"/>
              </a:lnSpc>
              <a:spcBef>
                <a:spcPct val="50000"/>
              </a:spcBef>
              <a:spcAft>
                <a:spcPct val="0"/>
              </a:spcAft>
              <a:buClr>
                <a:schemeClr val="accent2"/>
              </a:buClr>
              <a:buSzPct val="140000"/>
              <a:buChar char="•"/>
              <a:defRPr>
                <a:solidFill>
                  <a:schemeClr val="tx1"/>
                </a:solidFill>
                <a:latin typeface="Arial" panose="020B0604020202020204" pitchFamily="34" charset="0"/>
              </a:defRPr>
            </a:lvl7pPr>
            <a:lvl8pPr marL="3429000" indent="-228600" fontAlgn="base">
              <a:lnSpc>
                <a:spcPct val="85000"/>
              </a:lnSpc>
              <a:spcBef>
                <a:spcPct val="50000"/>
              </a:spcBef>
              <a:spcAft>
                <a:spcPct val="0"/>
              </a:spcAft>
              <a:buClr>
                <a:schemeClr val="accent2"/>
              </a:buClr>
              <a:buSzPct val="140000"/>
              <a:buChar char="•"/>
              <a:defRPr>
                <a:solidFill>
                  <a:schemeClr val="tx1"/>
                </a:solidFill>
                <a:latin typeface="Arial" panose="020B0604020202020204" pitchFamily="34" charset="0"/>
              </a:defRPr>
            </a:lvl8pPr>
            <a:lvl9pPr marL="3886200" indent="-228600" fontAlgn="base">
              <a:lnSpc>
                <a:spcPct val="85000"/>
              </a:lnSpc>
              <a:spcBef>
                <a:spcPct val="50000"/>
              </a:spcBef>
              <a:spcAft>
                <a:spcPct val="0"/>
              </a:spcAft>
              <a:buClr>
                <a:schemeClr val="accent2"/>
              </a:buClr>
              <a:buSzPct val="140000"/>
              <a:buChar char="•"/>
              <a:defRPr>
                <a:solidFill>
                  <a:schemeClr val="tx1"/>
                </a:solidFill>
                <a:latin typeface="Arial" panose="020B0604020202020204" pitchFamily="34" charset="0"/>
              </a:defRPr>
            </a:lvl9pPr>
          </a:lstStyle>
          <a:p>
            <a:pPr algn="just">
              <a:buFontTx/>
              <a:buNone/>
            </a:pPr>
            <a:endParaRPr lang="en-US" altLang="en-US" dirty="0"/>
          </a:p>
          <a:p>
            <a:pPr algn="just">
              <a:buFontTx/>
              <a:buNone/>
            </a:pPr>
            <a:endParaRPr lang="en-US" altLang="en-US" dirty="0"/>
          </a:p>
          <a:p>
            <a:pPr algn="ctr">
              <a:buFontTx/>
              <a:buNone/>
            </a:pPr>
            <a:endParaRPr lang="en-US" altLang="en-US" sz="1000" i="1" dirty="0" smtClean="0"/>
          </a:p>
          <a:p>
            <a:pPr algn="ctr">
              <a:buFontTx/>
              <a:buNone/>
            </a:pPr>
            <a:r>
              <a:rPr lang="en-US" altLang="en-US" sz="2000" i="1" dirty="0" smtClean="0"/>
              <a:t>Estate </a:t>
            </a:r>
            <a:r>
              <a:rPr lang="en-US" altLang="en-US" sz="2000" i="1" dirty="0"/>
              <a:t>Plan and Financial Plan should be a co-ordinated approach</a:t>
            </a:r>
            <a:endParaRPr lang="en-US" altLang="en-US" sz="2000" dirty="0"/>
          </a:p>
        </p:txBody>
      </p:sp>
    </p:spTree>
    <p:extLst>
      <p:ext uri="{BB962C8B-B14F-4D97-AF65-F5344CB8AC3E}">
        <p14:creationId xmlns:p14="http://schemas.microsoft.com/office/powerpoint/2010/main" val="29376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44" y="2362200"/>
            <a:ext cx="9416142" cy="1077218"/>
          </a:xfrm>
          <a:prstGeom prst="rect">
            <a:avLst/>
          </a:prstGeom>
          <a:noFill/>
        </p:spPr>
        <p:txBody>
          <a:bodyPr wrap="square" rtlCol="0">
            <a:spAutoFit/>
          </a:bodyPr>
          <a:lstStyle/>
          <a:p>
            <a:pPr algn="ctr"/>
            <a:r>
              <a:rPr lang="en-AU" sz="3200" b="1" dirty="0" smtClean="0"/>
              <a:t>Some tax consequences on death</a:t>
            </a:r>
          </a:p>
          <a:p>
            <a:pPr algn="ctr"/>
            <a:endParaRPr lang="en-AU" sz="3200" b="1" dirty="0"/>
          </a:p>
        </p:txBody>
      </p:sp>
    </p:spTree>
    <p:extLst>
      <p:ext uri="{BB962C8B-B14F-4D97-AF65-F5344CB8AC3E}">
        <p14:creationId xmlns:p14="http://schemas.microsoft.com/office/powerpoint/2010/main" val="2864664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smtClean="0"/>
              <a:t>CGT &amp; death</a:t>
            </a:r>
            <a:endParaRPr lang="en-AU" dirty="0"/>
          </a:p>
        </p:txBody>
      </p:sp>
      <p:sp>
        <p:nvSpPr>
          <p:cNvPr id="3" name="Content Placeholder 2"/>
          <p:cNvSpPr>
            <a:spLocks noGrp="1"/>
          </p:cNvSpPr>
          <p:nvPr>
            <p:ph idx="1"/>
          </p:nvPr>
        </p:nvSpPr>
        <p:spPr>
          <a:xfrm>
            <a:off x="457200" y="1295400"/>
            <a:ext cx="8229600" cy="685799"/>
          </a:xfrm>
        </p:spPr>
        <p:txBody>
          <a:bodyPr/>
          <a:lstStyle/>
          <a:p>
            <a:r>
              <a:rPr lang="en-AU" dirty="0" smtClean="0"/>
              <a:t>Death itself ≠ CGT event</a:t>
            </a:r>
          </a:p>
        </p:txBody>
      </p:sp>
      <p:sp>
        <p:nvSpPr>
          <p:cNvPr id="4" name="Content Placeholder 2"/>
          <p:cNvSpPr txBox="1">
            <a:spLocks/>
          </p:cNvSpPr>
          <p:nvPr/>
        </p:nvSpPr>
        <p:spPr>
          <a:xfrm>
            <a:off x="457200" y="2362201"/>
            <a:ext cx="8229600" cy="1447799"/>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But things that happen because of death may be a CGT event </a:t>
            </a:r>
            <a:r>
              <a:rPr lang="en-AU" sz="2000" dirty="0" smtClean="0"/>
              <a:t>(e.g. asset passed on to LPR/beneficiary)</a:t>
            </a:r>
            <a:endParaRPr lang="en-AU" dirty="0" smtClean="0"/>
          </a:p>
        </p:txBody>
      </p:sp>
      <p:sp>
        <p:nvSpPr>
          <p:cNvPr id="5" name="TextBox 4"/>
          <p:cNvSpPr txBox="1"/>
          <p:nvPr/>
        </p:nvSpPr>
        <p:spPr>
          <a:xfrm>
            <a:off x="1600200" y="3257490"/>
            <a:ext cx="7086600" cy="707886"/>
          </a:xfrm>
          <a:prstGeom prst="rect">
            <a:avLst/>
          </a:prstGeom>
          <a:noFill/>
        </p:spPr>
        <p:txBody>
          <a:bodyPr wrap="square" rtlCol="0">
            <a:spAutoFit/>
          </a:bodyPr>
          <a:lstStyle/>
          <a:p>
            <a:r>
              <a:rPr lang="en-US" sz="2000" dirty="0" smtClean="0"/>
              <a:t>But ignore capital gain / loss if assets passed on per “</a:t>
            </a:r>
            <a:r>
              <a:rPr lang="en-US" sz="2000" b="1" dirty="0" smtClean="0"/>
              <a:t>normal career path</a:t>
            </a:r>
            <a:r>
              <a:rPr lang="en-US" sz="2000" dirty="0" smtClean="0"/>
              <a:t>” and no K3 </a:t>
            </a:r>
            <a:r>
              <a:rPr lang="en-US" sz="1600" dirty="0" smtClean="0"/>
              <a:t>(exempt, super &amp; foreign beneficiary)</a:t>
            </a:r>
          </a:p>
        </p:txBody>
      </p:sp>
      <p:sp>
        <p:nvSpPr>
          <p:cNvPr id="6" name="Right Arrow 5"/>
          <p:cNvSpPr/>
          <p:nvPr/>
        </p:nvSpPr>
        <p:spPr>
          <a:xfrm>
            <a:off x="1187825" y="3364447"/>
            <a:ext cx="354813" cy="2163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7" name="Content Placeholder 2"/>
          <p:cNvSpPr txBox="1">
            <a:spLocks/>
          </p:cNvSpPr>
          <p:nvPr/>
        </p:nvSpPr>
        <p:spPr>
          <a:xfrm>
            <a:off x="457200" y="4419601"/>
            <a:ext cx="8229600" cy="685799"/>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Consequences for transferor</a:t>
            </a:r>
          </a:p>
        </p:txBody>
      </p:sp>
      <p:sp>
        <p:nvSpPr>
          <p:cNvPr id="8" name="Right Arrow 7"/>
          <p:cNvSpPr/>
          <p:nvPr/>
        </p:nvSpPr>
        <p:spPr>
          <a:xfrm>
            <a:off x="4876800" y="4546110"/>
            <a:ext cx="354813" cy="2163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9" name="TextBox 8"/>
          <p:cNvSpPr txBox="1"/>
          <p:nvPr/>
        </p:nvSpPr>
        <p:spPr>
          <a:xfrm>
            <a:off x="5344884" y="4474810"/>
            <a:ext cx="2209800" cy="369332"/>
          </a:xfrm>
          <a:prstGeom prst="rect">
            <a:avLst/>
          </a:prstGeom>
          <a:noFill/>
        </p:spPr>
        <p:txBody>
          <a:bodyPr wrap="square" rtlCol="0">
            <a:spAutoFit/>
          </a:bodyPr>
          <a:lstStyle/>
          <a:p>
            <a:r>
              <a:rPr lang="en-AU" dirty="0" smtClean="0"/>
              <a:t>Div 128 rollover</a:t>
            </a:r>
            <a:endParaRPr lang="en-AU" dirty="0"/>
          </a:p>
        </p:txBody>
      </p:sp>
      <p:sp>
        <p:nvSpPr>
          <p:cNvPr id="10" name="Content Placeholder 2"/>
          <p:cNvSpPr txBox="1">
            <a:spLocks/>
          </p:cNvSpPr>
          <p:nvPr/>
        </p:nvSpPr>
        <p:spPr>
          <a:xfrm>
            <a:off x="457200" y="5334001"/>
            <a:ext cx="8229600" cy="685799"/>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Consequences for transferee</a:t>
            </a:r>
          </a:p>
        </p:txBody>
      </p:sp>
      <p:sp>
        <p:nvSpPr>
          <p:cNvPr id="11" name="Right Arrow 10"/>
          <p:cNvSpPr/>
          <p:nvPr/>
        </p:nvSpPr>
        <p:spPr>
          <a:xfrm>
            <a:off x="4909458" y="5471396"/>
            <a:ext cx="354813" cy="2163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2" name="TextBox 11"/>
          <p:cNvSpPr txBox="1"/>
          <p:nvPr/>
        </p:nvSpPr>
        <p:spPr>
          <a:xfrm>
            <a:off x="5377542" y="5400096"/>
            <a:ext cx="2775858" cy="369332"/>
          </a:xfrm>
          <a:prstGeom prst="rect">
            <a:avLst/>
          </a:prstGeom>
          <a:noFill/>
        </p:spPr>
        <p:txBody>
          <a:bodyPr wrap="square" rtlCol="0">
            <a:spAutoFit/>
          </a:bodyPr>
          <a:lstStyle/>
          <a:p>
            <a:r>
              <a:rPr lang="en-AU" dirty="0" smtClean="0"/>
              <a:t>CB &amp; acquisition date </a:t>
            </a:r>
            <a:endParaRPr lang="en-AU" dirty="0"/>
          </a:p>
        </p:txBody>
      </p:sp>
    </p:spTree>
    <p:extLst>
      <p:ext uri="{BB962C8B-B14F-4D97-AF65-F5344CB8AC3E}">
        <p14:creationId xmlns:p14="http://schemas.microsoft.com/office/powerpoint/2010/main" val="163980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0" y="-97334"/>
            <a:ext cx="9601200" cy="1143000"/>
          </a:xfrm>
        </p:spPr>
        <p:txBody>
          <a:bodyPr>
            <a:normAutofit/>
          </a:bodyPr>
          <a:lstStyle/>
          <a:p>
            <a:r>
              <a:rPr lang="en-AU" dirty="0" smtClean="0"/>
              <a:t>Normal “career path” for CGT assets on death</a:t>
            </a:r>
            <a:r>
              <a:rPr lang="en-AU" dirty="0"/>
              <a:t/>
            </a:r>
            <a:br>
              <a:rPr lang="en-AU" dirty="0"/>
            </a:br>
            <a:r>
              <a:rPr lang="en-AU" sz="2800" dirty="0" smtClean="0"/>
              <a:t>Situation 1, 2 or 3</a:t>
            </a:r>
            <a:endParaRPr lang="en-AU" sz="2800" dirty="0"/>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048941"/>
            <a:ext cx="938212" cy="7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7401" y="1628001"/>
            <a:ext cx="1066800" cy="276999"/>
          </a:xfrm>
          <a:prstGeom prst="rect">
            <a:avLst/>
          </a:prstGeom>
          <a:noFill/>
        </p:spPr>
        <p:txBody>
          <a:bodyPr wrap="square" rtlCol="0">
            <a:spAutoFit/>
          </a:bodyPr>
          <a:lstStyle/>
          <a:p>
            <a:r>
              <a:rPr lang="en-AU" sz="1200" dirty="0" smtClean="0"/>
              <a:t>Deceased</a:t>
            </a:r>
            <a:endParaRPr lang="en-AU" sz="1200" dirty="0"/>
          </a:p>
        </p:txBody>
      </p:sp>
      <p:pic>
        <p:nvPicPr>
          <p:cNvPr id="6" name="Picture 10" descr="http://cdn-img.easylogo.cn/gif/85/85960.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505" y="247650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p:cNvSpPr/>
          <p:nvPr/>
        </p:nvSpPr>
        <p:spPr>
          <a:xfrm>
            <a:off x="5501641" y="3655729"/>
            <a:ext cx="685800" cy="401151"/>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288000" rtlCol="0" anchor="t" anchorCtr="0"/>
          <a:lstStyle/>
          <a:p>
            <a:pPr algn="r"/>
            <a:r>
              <a:rPr lang="en-AU" sz="1000" dirty="0" smtClean="0">
                <a:latin typeface="+mj-lt"/>
              </a:rPr>
              <a:t>TT</a:t>
            </a:r>
            <a:endParaRPr lang="en-AU" sz="1000" dirty="0">
              <a:latin typeface="+mj-lt"/>
            </a:endParaRPr>
          </a:p>
        </p:txBody>
      </p:sp>
      <p:sp>
        <p:nvSpPr>
          <p:cNvPr id="8" name="TextBox 7"/>
          <p:cNvSpPr txBox="1"/>
          <p:nvPr/>
        </p:nvSpPr>
        <p:spPr>
          <a:xfrm>
            <a:off x="1931896" y="3017210"/>
            <a:ext cx="379865" cy="369332"/>
          </a:xfrm>
          <a:prstGeom prst="rect">
            <a:avLst/>
          </a:prstGeom>
          <a:noFill/>
        </p:spPr>
        <p:txBody>
          <a:bodyPr wrap="square" rtlCol="0">
            <a:spAutoFit/>
          </a:bodyPr>
          <a:lstStyle/>
          <a:p>
            <a:r>
              <a:rPr lang="en-AU" b="1" dirty="0" smtClean="0"/>
              <a:t>1</a:t>
            </a:r>
            <a:endParaRPr lang="en-AU" b="1" dirty="0"/>
          </a:p>
        </p:txBody>
      </p:sp>
      <p:pic>
        <p:nvPicPr>
          <p:cNvPr id="9" name="Picture 9" descr="http://tse1.mm.bing.net/th?&amp;id=OIP.M6a29fb34540ca5f6437190fcf3a2bf45o0&amp;w=300&amp;h=300&amp;c=0&amp;pid=1.9&amp;rs=0&amp;p=0"/>
          <p:cNvPicPr>
            <a:picLocks noChangeAspect="1" noChangeArrowheads="1"/>
          </p:cNvPicPr>
          <p:nvPr/>
        </p:nvPicPr>
        <p:blipFill>
          <a:blip r:embed="rId5" cstate="print"/>
          <a:srcRect/>
          <a:stretch>
            <a:fillRect/>
          </a:stretch>
        </p:blipFill>
        <p:spPr bwMode="auto">
          <a:xfrm>
            <a:off x="1447801" y="4692121"/>
            <a:ext cx="918666" cy="401151"/>
          </a:xfrm>
          <a:prstGeom prst="rect">
            <a:avLst/>
          </a:prstGeom>
          <a:noFill/>
        </p:spPr>
      </p:pic>
      <p:sp>
        <p:nvSpPr>
          <p:cNvPr id="10" name="Oval 9"/>
          <p:cNvSpPr/>
          <p:nvPr/>
        </p:nvSpPr>
        <p:spPr>
          <a:xfrm>
            <a:off x="1231107" y="4554034"/>
            <a:ext cx="1371600" cy="6455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 name="Straight Arrow Connector 10"/>
          <p:cNvCxnSpPr>
            <a:stCxn id="5" idx="2"/>
            <a:endCxn id="10" idx="0"/>
          </p:cNvCxnSpPr>
          <p:nvPr/>
        </p:nvCxnSpPr>
        <p:spPr>
          <a:xfrm flipH="1">
            <a:off x="1916907" y="1905000"/>
            <a:ext cx="673894" cy="26490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a:off x="2590801" y="1905000"/>
            <a:ext cx="3253740" cy="91532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5825491" y="2798313"/>
            <a:ext cx="19050" cy="857416"/>
          </a:xfrm>
          <a:prstGeom prst="straightConnector1">
            <a:avLst/>
          </a:prstGeom>
          <a:ln w="38100">
            <a:solidFill>
              <a:srgbClr val="005DAA"/>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7"/>
          </p:cNvCxnSpPr>
          <p:nvPr/>
        </p:nvCxnSpPr>
        <p:spPr>
          <a:xfrm flipH="1">
            <a:off x="2401841" y="2798313"/>
            <a:ext cx="3433175" cy="1850253"/>
          </a:xfrm>
          <a:prstGeom prst="straightConnector1">
            <a:avLst/>
          </a:prstGeom>
          <a:ln w="38100">
            <a:solidFill>
              <a:srgbClr val="005D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10" idx="6"/>
          </p:cNvCxnSpPr>
          <p:nvPr/>
        </p:nvCxnSpPr>
        <p:spPr>
          <a:xfrm flipH="1">
            <a:off x="2602707" y="4056880"/>
            <a:ext cx="3241834" cy="8199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2400" y="1981200"/>
            <a:ext cx="379865" cy="369332"/>
          </a:xfrm>
          <a:prstGeom prst="rect">
            <a:avLst/>
          </a:prstGeom>
          <a:noFill/>
        </p:spPr>
        <p:txBody>
          <a:bodyPr wrap="square" rtlCol="0">
            <a:spAutoFit/>
          </a:bodyPr>
          <a:lstStyle/>
          <a:p>
            <a:r>
              <a:rPr lang="en-AU" b="1" dirty="0" smtClean="0"/>
              <a:t>1</a:t>
            </a:r>
            <a:endParaRPr lang="en-AU" b="1" dirty="0"/>
          </a:p>
        </p:txBody>
      </p:sp>
      <p:sp>
        <p:nvSpPr>
          <p:cNvPr id="17" name="TextBox 16"/>
          <p:cNvSpPr txBox="1"/>
          <p:nvPr/>
        </p:nvSpPr>
        <p:spPr>
          <a:xfrm>
            <a:off x="3919748" y="3294552"/>
            <a:ext cx="379865" cy="369332"/>
          </a:xfrm>
          <a:prstGeom prst="rect">
            <a:avLst/>
          </a:prstGeom>
          <a:noFill/>
        </p:spPr>
        <p:txBody>
          <a:bodyPr wrap="square" rtlCol="0">
            <a:spAutoFit/>
          </a:bodyPr>
          <a:lstStyle/>
          <a:p>
            <a:r>
              <a:rPr lang="en-AU" b="1" dirty="0" smtClean="0"/>
              <a:t>2</a:t>
            </a:r>
            <a:endParaRPr lang="en-AU" b="1" dirty="0"/>
          </a:p>
        </p:txBody>
      </p:sp>
      <p:sp>
        <p:nvSpPr>
          <p:cNvPr id="18" name="TextBox 17"/>
          <p:cNvSpPr txBox="1"/>
          <p:nvPr/>
        </p:nvSpPr>
        <p:spPr>
          <a:xfrm>
            <a:off x="5881212" y="3090729"/>
            <a:ext cx="379865" cy="369332"/>
          </a:xfrm>
          <a:prstGeom prst="rect">
            <a:avLst/>
          </a:prstGeom>
          <a:noFill/>
        </p:spPr>
        <p:txBody>
          <a:bodyPr wrap="square" rtlCol="0">
            <a:spAutoFit/>
          </a:bodyPr>
          <a:lstStyle/>
          <a:p>
            <a:r>
              <a:rPr lang="en-AU" b="1" dirty="0" smtClean="0"/>
              <a:t>2</a:t>
            </a:r>
            <a:endParaRPr lang="en-AU" b="1" dirty="0"/>
          </a:p>
        </p:txBody>
      </p:sp>
      <p:sp>
        <p:nvSpPr>
          <p:cNvPr id="19" name="TextBox 18"/>
          <p:cNvSpPr txBox="1"/>
          <p:nvPr/>
        </p:nvSpPr>
        <p:spPr>
          <a:xfrm>
            <a:off x="4458268" y="4361352"/>
            <a:ext cx="379865" cy="369332"/>
          </a:xfrm>
          <a:prstGeom prst="rect">
            <a:avLst/>
          </a:prstGeom>
          <a:noFill/>
        </p:spPr>
        <p:txBody>
          <a:bodyPr wrap="square" rtlCol="0">
            <a:spAutoFit/>
          </a:bodyPr>
          <a:lstStyle/>
          <a:p>
            <a:r>
              <a:rPr lang="en-AU" b="1" dirty="0" smtClean="0"/>
              <a:t>3</a:t>
            </a:r>
            <a:endParaRPr lang="en-AU" b="1" dirty="0"/>
          </a:p>
        </p:txBody>
      </p:sp>
      <p:sp>
        <p:nvSpPr>
          <p:cNvPr id="20" name="TextBox 19"/>
          <p:cNvSpPr txBox="1"/>
          <p:nvPr/>
        </p:nvSpPr>
        <p:spPr>
          <a:xfrm>
            <a:off x="304800" y="2971800"/>
            <a:ext cx="1905000" cy="461665"/>
          </a:xfrm>
          <a:prstGeom prst="rect">
            <a:avLst/>
          </a:prstGeom>
          <a:noFill/>
        </p:spPr>
        <p:txBody>
          <a:bodyPr wrap="square" rtlCol="0">
            <a:spAutoFit/>
          </a:bodyPr>
          <a:lstStyle/>
          <a:p>
            <a:pPr algn="ctr"/>
            <a:r>
              <a:rPr lang="en-AU" sz="1200" dirty="0" smtClean="0"/>
              <a:t>≠ CGT for deceased ([128-10]</a:t>
            </a:r>
            <a:endParaRPr lang="en-AU" sz="1200" dirty="0"/>
          </a:p>
        </p:txBody>
      </p:sp>
      <p:sp>
        <p:nvSpPr>
          <p:cNvPr id="21" name="TextBox 20"/>
          <p:cNvSpPr txBox="1"/>
          <p:nvPr/>
        </p:nvSpPr>
        <p:spPr>
          <a:xfrm>
            <a:off x="4152332" y="2027366"/>
            <a:ext cx="1905000" cy="461665"/>
          </a:xfrm>
          <a:prstGeom prst="rect">
            <a:avLst/>
          </a:prstGeom>
          <a:noFill/>
        </p:spPr>
        <p:txBody>
          <a:bodyPr wrap="square" rtlCol="0">
            <a:spAutoFit/>
          </a:bodyPr>
          <a:lstStyle/>
          <a:p>
            <a:pPr algn="ctr"/>
            <a:r>
              <a:rPr lang="en-AU" sz="1200" dirty="0" smtClean="0"/>
              <a:t>≠ CGT for deceased [128-15(3)]</a:t>
            </a:r>
            <a:endParaRPr lang="en-AU" sz="1200" dirty="0"/>
          </a:p>
        </p:txBody>
      </p:sp>
      <p:sp>
        <p:nvSpPr>
          <p:cNvPr id="22" name="TextBox 21"/>
          <p:cNvSpPr txBox="1"/>
          <p:nvPr/>
        </p:nvSpPr>
        <p:spPr>
          <a:xfrm>
            <a:off x="6135893" y="3136895"/>
            <a:ext cx="2627107" cy="276999"/>
          </a:xfrm>
          <a:prstGeom prst="rect">
            <a:avLst/>
          </a:prstGeom>
          <a:noFill/>
        </p:spPr>
        <p:txBody>
          <a:bodyPr wrap="square" rtlCol="0">
            <a:spAutoFit/>
          </a:bodyPr>
          <a:lstStyle/>
          <a:p>
            <a:r>
              <a:rPr lang="en-AU" sz="1200" dirty="0" smtClean="0"/>
              <a:t>≠ CGT for LPR/Deceased estate</a:t>
            </a:r>
            <a:endParaRPr lang="en-AU" sz="1200" dirty="0"/>
          </a:p>
        </p:txBody>
      </p:sp>
      <p:sp>
        <p:nvSpPr>
          <p:cNvPr id="23" name="TextBox 22"/>
          <p:cNvSpPr txBox="1"/>
          <p:nvPr/>
        </p:nvSpPr>
        <p:spPr>
          <a:xfrm>
            <a:off x="2819401" y="3344235"/>
            <a:ext cx="1313553" cy="276999"/>
          </a:xfrm>
          <a:prstGeom prst="rect">
            <a:avLst/>
          </a:prstGeom>
          <a:noFill/>
        </p:spPr>
        <p:txBody>
          <a:bodyPr wrap="square" rtlCol="0">
            <a:spAutoFit/>
          </a:bodyPr>
          <a:lstStyle/>
          <a:p>
            <a:r>
              <a:rPr lang="en-AU" sz="1200" dirty="0" smtClean="0"/>
              <a:t>≠ CGT for LPR</a:t>
            </a:r>
            <a:endParaRPr lang="en-AU" sz="1200" dirty="0"/>
          </a:p>
        </p:txBody>
      </p:sp>
      <p:sp>
        <p:nvSpPr>
          <p:cNvPr id="24" name="TextBox 23"/>
          <p:cNvSpPr txBox="1"/>
          <p:nvPr/>
        </p:nvSpPr>
        <p:spPr>
          <a:xfrm>
            <a:off x="4679576" y="4370295"/>
            <a:ext cx="2627107" cy="461665"/>
          </a:xfrm>
          <a:prstGeom prst="rect">
            <a:avLst/>
          </a:prstGeom>
          <a:noFill/>
        </p:spPr>
        <p:txBody>
          <a:bodyPr wrap="square" rtlCol="0">
            <a:spAutoFit/>
          </a:bodyPr>
          <a:lstStyle/>
          <a:p>
            <a:r>
              <a:rPr lang="en-AU" sz="1200" dirty="0" smtClean="0"/>
              <a:t>≠ CGT for TT                                                      [128-15(3) &amp; PS LA 2003/12]</a:t>
            </a:r>
            <a:endParaRPr lang="en-AU" sz="1200" dirty="0"/>
          </a:p>
        </p:txBody>
      </p:sp>
      <p:sp>
        <p:nvSpPr>
          <p:cNvPr id="25" name="TextBox 24"/>
          <p:cNvSpPr txBox="1"/>
          <p:nvPr/>
        </p:nvSpPr>
        <p:spPr>
          <a:xfrm>
            <a:off x="1028701" y="5199539"/>
            <a:ext cx="1905000" cy="276999"/>
          </a:xfrm>
          <a:prstGeom prst="rect">
            <a:avLst/>
          </a:prstGeom>
          <a:noFill/>
        </p:spPr>
        <p:txBody>
          <a:bodyPr wrap="square" rtlCol="0">
            <a:spAutoFit/>
          </a:bodyPr>
          <a:lstStyle/>
          <a:p>
            <a:r>
              <a:rPr lang="en-AU" sz="1200" dirty="0" smtClean="0"/>
              <a:t>“Normal” beneficiaries</a:t>
            </a:r>
            <a:endParaRPr lang="en-AU" sz="1200" dirty="0"/>
          </a:p>
        </p:txBody>
      </p:sp>
      <p:sp>
        <p:nvSpPr>
          <p:cNvPr id="26" name="TextBox 25"/>
          <p:cNvSpPr txBox="1"/>
          <p:nvPr/>
        </p:nvSpPr>
        <p:spPr>
          <a:xfrm>
            <a:off x="6096001" y="3663884"/>
            <a:ext cx="2627107" cy="461665"/>
          </a:xfrm>
          <a:prstGeom prst="rect">
            <a:avLst/>
          </a:prstGeom>
          <a:noFill/>
        </p:spPr>
        <p:txBody>
          <a:bodyPr wrap="square" rtlCol="0">
            <a:spAutoFit/>
          </a:bodyPr>
          <a:lstStyle/>
          <a:p>
            <a:r>
              <a:rPr lang="en-AU" sz="1200" dirty="0" smtClean="0"/>
              <a:t>Trustee of TT treated same way                          as LPR (PS LA 2003/12)</a:t>
            </a:r>
            <a:endParaRPr lang="en-AU" sz="1200" dirty="0"/>
          </a:p>
        </p:txBody>
      </p:sp>
      <p:sp>
        <p:nvSpPr>
          <p:cNvPr id="27" name="TextBox 26"/>
          <p:cNvSpPr txBox="1"/>
          <p:nvPr/>
        </p:nvSpPr>
        <p:spPr>
          <a:xfrm>
            <a:off x="3429001" y="4876800"/>
            <a:ext cx="5105399" cy="1200329"/>
          </a:xfrm>
          <a:prstGeom prst="rect">
            <a:avLst/>
          </a:prstGeom>
          <a:noFill/>
          <a:ln w="25400">
            <a:solidFill>
              <a:srgbClr val="C00000"/>
            </a:solidFill>
          </a:ln>
        </p:spPr>
        <p:txBody>
          <a:bodyPr wrap="square" rtlCol="0">
            <a:spAutoFit/>
          </a:bodyPr>
          <a:lstStyle/>
          <a:p>
            <a:r>
              <a:rPr lang="en-AU" sz="1400" b="1" dirty="0" smtClean="0"/>
              <a:t>Will be CGT if:</a:t>
            </a:r>
          </a:p>
          <a:p>
            <a:pPr marL="228600" indent="-228600">
              <a:buFont typeface="+mj-lt"/>
              <a:buAutoNum type="arabicPeriod"/>
            </a:pPr>
            <a:r>
              <a:rPr lang="en-AU" sz="1200" dirty="0" smtClean="0"/>
              <a:t>LPR sells assets to settle debts of estate</a:t>
            </a:r>
          </a:p>
          <a:p>
            <a:pPr marL="228600" indent="-228600">
              <a:buFont typeface="+mj-lt"/>
              <a:buAutoNum type="arabicPeriod"/>
            </a:pPr>
            <a:r>
              <a:rPr lang="en-AU" sz="1200" dirty="0" smtClean="0"/>
              <a:t>Beneficiary eventually sells assets</a:t>
            </a:r>
          </a:p>
          <a:p>
            <a:pPr marL="228600" indent="-228600">
              <a:buFont typeface="+mj-lt"/>
              <a:buAutoNum type="arabicPeriod"/>
            </a:pPr>
            <a:r>
              <a:rPr lang="en-AU" sz="1200" dirty="0" smtClean="0"/>
              <a:t>“Abnormal” beneficiaries</a:t>
            </a:r>
          </a:p>
          <a:p>
            <a:pPr marL="685777" lvl="1" indent="-228600">
              <a:buFont typeface="+mj-lt"/>
              <a:buAutoNum type="alphaLcPeriod"/>
            </a:pPr>
            <a:r>
              <a:rPr lang="en-AU" sz="1100" dirty="0" smtClean="0"/>
              <a:t>Tax advantaged [e.g. exempt (Div 57) or superfund (s128-25)]; </a:t>
            </a:r>
            <a:r>
              <a:rPr lang="en-AU" sz="1100" b="1" dirty="0" smtClean="0"/>
              <a:t>or</a:t>
            </a:r>
          </a:p>
          <a:p>
            <a:pPr marL="685777" lvl="1" indent="-228600">
              <a:buFont typeface="+mj-lt"/>
              <a:buAutoNum type="alphaLcPeriod"/>
            </a:pPr>
            <a:r>
              <a:rPr lang="en-AU" sz="1100" dirty="0" smtClean="0"/>
              <a:t>Foreign beneficiaries (Subdiv 855-B)</a:t>
            </a:r>
            <a:endParaRPr lang="en-AU" sz="1100" dirty="0"/>
          </a:p>
        </p:txBody>
      </p:sp>
    </p:spTree>
    <p:extLst>
      <p:ext uri="{BB962C8B-B14F-4D97-AF65-F5344CB8AC3E}">
        <p14:creationId xmlns:p14="http://schemas.microsoft.com/office/powerpoint/2010/main" val="219960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42988"/>
            <a:ext cx="8352928" cy="4214812"/>
          </a:xfrm>
          <a:prstGeom prst="rect">
            <a:avLst/>
          </a:prstGeom>
        </p:spPr>
        <p:txBody>
          <a:bodyPr/>
          <a:lstStyle/>
          <a:p>
            <a:pPr marL="342900" indent="-342900" fontAlgn="auto">
              <a:lnSpc>
                <a:spcPct val="95000"/>
              </a:lnSpc>
              <a:spcBef>
                <a:spcPts val="500"/>
              </a:spcBef>
              <a:spcAft>
                <a:spcPts val="500"/>
              </a:spcAft>
              <a:defRPr/>
            </a:pPr>
            <a:r>
              <a:rPr lang="en-AU" sz="1200" b="1" dirty="0">
                <a:latin typeface="+mn-lt"/>
              </a:rPr>
              <a:t>	</a:t>
            </a:r>
            <a:r>
              <a:rPr lang="en-AU" sz="1500" dirty="0">
                <a:latin typeface="Verdana" pitchFamily="34" charset="0"/>
              </a:rPr>
              <a:t>Material contained in this presentation is a summary only and is based on information believed to be reliable and received from sources within the market. It is not the intention of </a:t>
            </a:r>
            <a:r>
              <a:rPr lang="en-US" sz="1500" dirty="0">
                <a:latin typeface="Verdana" pitchFamily="34" charset="0"/>
              </a:rPr>
              <a:t>Nexia Court Financial Solutions Pty Ltd</a:t>
            </a:r>
            <a:r>
              <a:rPr lang="en-AU" sz="1500" dirty="0">
                <a:latin typeface="Verdana" pitchFamily="34" charset="0"/>
              </a:rPr>
              <a:t> ABN </a:t>
            </a:r>
            <a:r>
              <a:rPr lang="en-US" sz="1500" dirty="0">
                <a:latin typeface="Verdana" pitchFamily="34" charset="0"/>
              </a:rPr>
              <a:t>88 077 764 222</a:t>
            </a:r>
            <a:r>
              <a:rPr lang="en-AU" sz="1500" dirty="0">
                <a:latin typeface="Verdana" pitchFamily="34" charset="0"/>
              </a:rPr>
              <a:t> Australian Financial Services Licence Number 24</a:t>
            </a:r>
            <a:r>
              <a:rPr lang="en-US" sz="1500" dirty="0">
                <a:latin typeface="Verdana" pitchFamily="34" charset="0"/>
              </a:rPr>
              <a:t>7300</a:t>
            </a:r>
            <a:r>
              <a:rPr lang="en-AU" sz="1500" dirty="0">
                <a:latin typeface="Verdana" pitchFamily="34" charset="0"/>
              </a:rPr>
              <a:t> that this presentation be used as the primary source of readers’ information but as an adjunct to their own resources and training. No representation is given, warranty made or responsibility taken as to the accuracy, timeliness or completeness of any information or recommendation contained in this publication and </a:t>
            </a:r>
            <a:r>
              <a:rPr lang="en-US" sz="1500" dirty="0">
                <a:latin typeface="Verdana" pitchFamily="34" charset="0"/>
              </a:rPr>
              <a:t>Nexia Court Financial Solutions</a:t>
            </a:r>
            <a:r>
              <a:rPr lang="en-AU" sz="1500" dirty="0">
                <a:latin typeface="Verdana" pitchFamily="34" charset="0"/>
              </a:rPr>
              <a:t> will not be liable to the reader in contract or tort (including for negligence) or otherwise for any loss or damage arising as a result of the reader relying on any such information or recommendation (except in so far as any statutory liability cannot be excluded). This presentation has been prepared for general information and not having regard to any particular person’s investment objectives, financial situation or needs. Accordingly, no recommendations (express or implied) or other information should be acted upon without obtaining specific advice from an authorised representative. Please note past performance may not be indicative of future performance.</a:t>
            </a:r>
            <a:r>
              <a:rPr lang="en-AU" sz="1500" b="1" dirty="0">
                <a:latin typeface="Verdana" pitchFamily="34" charset="0"/>
              </a:rPr>
              <a:t> </a:t>
            </a:r>
          </a:p>
          <a:p>
            <a:pPr marL="342900" indent="-342900" fontAlgn="auto">
              <a:lnSpc>
                <a:spcPct val="80000"/>
              </a:lnSpc>
              <a:spcBef>
                <a:spcPts val="500"/>
              </a:spcBef>
              <a:spcAft>
                <a:spcPts val="500"/>
              </a:spcAft>
              <a:defRPr/>
            </a:pPr>
            <a:r>
              <a:rPr lang="en-AU" sz="1200" b="1" dirty="0">
                <a:latin typeface="+mn-lt"/>
              </a:rPr>
              <a:t>	</a:t>
            </a:r>
            <a:endParaRPr lang="en-AU" altLang="en-US" sz="1200" b="1" dirty="0">
              <a:latin typeface="+mn-lt"/>
            </a:endParaRPr>
          </a:p>
        </p:txBody>
      </p:sp>
      <p:sp>
        <p:nvSpPr>
          <p:cNvPr id="6" name="Title 1"/>
          <p:cNvSpPr>
            <a:spLocks noGrp="1"/>
          </p:cNvSpPr>
          <p:nvPr>
            <p:ph type="title"/>
          </p:nvPr>
        </p:nvSpPr>
        <p:spPr>
          <a:xfrm>
            <a:off x="381000" y="-152400"/>
            <a:ext cx="8686800" cy="1143000"/>
          </a:xfrm>
        </p:spPr>
        <p:txBody>
          <a:bodyPr/>
          <a:lstStyle/>
          <a:p>
            <a:r>
              <a:rPr lang="en-AU" dirty="0" smtClean="0"/>
              <a:t>Disclaimer</a:t>
            </a:r>
            <a:endParaRPr lang="en-AU" dirty="0"/>
          </a:p>
        </p:txBody>
      </p:sp>
    </p:spTree>
    <p:extLst>
      <p:ext uri="{BB962C8B-B14F-4D97-AF65-F5344CB8AC3E}">
        <p14:creationId xmlns:p14="http://schemas.microsoft.com/office/powerpoint/2010/main" val="195679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0058400" cy="1143000"/>
          </a:xfrm>
        </p:spPr>
        <p:txBody>
          <a:bodyPr>
            <a:normAutofit/>
          </a:bodyPr>
          <a:lstStyle/>
          <a:p>
            <a:r>
              <a:rPr lang="en-AU" sz="3000" dirty="0" smtClean="0"/>
              <a:t>Situations where Division 128 rollover will apply</a:t>
            </a:r>
            <a:endParaRPr lang="en-AU" sz="3000" dirty="0"/>
          </a:p>
        </p:txBody>
      </p:sp>
      <p:sp>
        <p:nvSpPr>
          <p:cNvPr id="3" name="Content Placeholder 2"/>
          <p:cNvSpPr>
            <a:spLocks noGrp="1"/>
          </p:cNvSpPr>
          <p:nvPr>
            <p:ph idx="1"/>
          </p:nvPr>
        </p:nvSpPr>
        <p:spPr>
          <a:xfrm>
            <a:off x="457200" y="1143000"/>
            <a:ext cx="8229600" cy="5029200"/>
          </a:xfrm>
        </p:spPr>
        <p:txBody>
          <a:bodyPr/>
          <a:lstStyle/>
          <a:p>
            <a:r>
              <a:rPr lang="en-AU" dirty="0" smtClean="0"/>
              <a:t>An asset must </a:t>
            </a:r>
            <a:r>
              <a:rPr lang="en-AU" b="1" dirty="0" smtClean="0"/>
              <a:t>pass </a:t>
            </a:r>
            <a:r>
              <a:rPr lang="en-AU" dirty="0" smtClean="0"/>
              <a:t>pursuant to Situation 1, 2 or 3</a:t>
            </a:r>
          </a:p>
          <a:p>
            <a:endParaRPr lang="en-AU" dirty="0"/>
          </a:p>
          <a:p>
            <a:r>
              <a:rPr lang="en-AU" dirty="0" smtClean="0"/>
              <a:t>When does an asset </a:t>
            </a:r>
            <a:r>
              <a:rPr lang="en-AU" b="1" dirty="0" smtClean="0"/>
              <a:t>pass</a:t>
            </a:r>
            <a:r>
              <a:rPr lang="en-AU" dirty="0" smtClean="0"/>
              <a:t>?</a:t>
            </a:r>
          </a:p>
          <a:p>
            <a:pPr lvl="1"/>
            <a:endParaRPr lang="en-AU" dirty="0"/>
          </a:p>
          <a:p>
            <a:pPr lvl="1"/>
            <a:r>
              <a:rPr lang="en-AU" dirty="0" smtClean="0"/>
              <a:t>If done by:</a:t>
            </a:r>
          </a:p>
          <a:p>
            <a:pPr marL="1257254" lvl="2" indent="-342900">
              <a:buFont typeface="+mj-lt"/>
              <a:buAutoNum type="arabicPeriod"/>
            </a:pPr>
            <a:r>
              <a:rPr lang="en-AU" dirty="0" smtClean="0"/>
              <a:t>Will</a:t>
            </a:r>
          </a:p>
          <a:p>
            <a:pPr marL="1257254" lvl="2" indent="-342900">
              <a:buFont typeface="+mj-lt"/>
              <a:buAutoNum type="arabicPeriod"/>
            </a:pPr>
            <a:endParaRPr lang="en-AU" sz="900" dirty="0" smtClean="0"/>
          </a:p>
          <a:p>
            <a:pPr marL="1257254" lvl="2" indent="-342900">
              <a:buFont typeface="+mj-lt"/>
              <a:buAutoNum type="arabicPeriod"/>
            </a:pPr>
            <a:r>
              <a:rPr lang="en-AU" dirty="0" smtClean="0"/>
              <a:t>Intestacy rules</a:t>
            </a:r>
          </a:p>
          <a:p>
            <a:pPr marL="1142954" lvl="2" indent="-228600">
              <a:buFont typeface="+mj-lt"/>
              <a:buAutoNum type="arabicPeriod"/>
            </a:pPr>
            <a:endParaRPr lang="en-AU" sz="900" dirty="0" smtClean="0"/>
          </a:p>
          <a:p>
            <a:pPr marL="1257254" lvl="2" indent="-342900">
              <a:buFont typeface="+mj-lt"/>
              <a:buAutoNum type="arabicPeriod"/>
            </a:pPr>
            <a:r>
              <a:rPr lang="en-AU" dirty="0" smtClean="0"/>
              <a:t>Satisfaction of monetary legacy</a:t>
            </a:r>
          </a:p>
          <a:p>
            <a:pPr marL="1257254" lvl="2" indent="-342900">
              <a:buFont typeface="+mj-lt"/>
              <a:buAutoNum type="arabicPeriod"/>
            </a:pPr>
            <a:endParaRPr lang="en-AU" sz="900" dirty="0" smtClean="0"/>
          </a:p>
          <a:p>
            <a:pPr marL="1257254" lvl="2" indent="-342900">
              <a:buFont typeface="+mj-lt"/>
              <a:buAutoNum type="arabicPeriod"/>
            </a:pPr>
            <a:r>
              <a:rPr lang="en-AU" dirty="0" smtClean="0"/>
              <a:t>Deed of arrangement</a:t>
            </a:r>
          </a:p>
          <a:p>
            <a:pPr marL="1257254" lvl="2" indent="-342900">
              <a:buFont typeface="+mj-lt"/>
              <a:buAutoNum type="arabicPeriod"/>
            </a:pPr>
            <a:endParaRPr lang="en-AU" sz="900" dirty="0" smtClean="0"/>
          </a:p>
          <a:p>
            <a:pPr marL="1257254" lvl="2" indent="-342900">
              <a:buFont typeface="+mj-lt"/>
              <a:buAutoNum type="arabicPeriod"/>
            </a:pPr>
            <a:r>
              <a:rPr lang="en-AU" dirty="0" smtClean="0"/>
              <a:t>Court order varies distribution</a:t>
            </a:r>
          </a:p>
          <a:p>
            <a:pPr marL="1257254" lvl="2" indent="-342900">
              <a:buFont typeface="+mj-lt"/>
              <a:buAutoNum type="arabicPeriod"/>
            </a:pPr>
            <a:endParaRPr lang="en-AU" dirty="0"/>
          </a:p>
        </p:txBody>
      </p:sp>
      <p:sp>
        <p:nvSpPr>
          <p:cNvPr id="5" name="Right Arrow 4"/>
          <p:cNvSpPr/>
          <p:nvPr/>
        </p:nvSpPr>
        <p:spPr bwMode="auto">
          <a:xfrm>
            <a:off x="656665" y="5795061"/>
            <a:ext cx="304800" cy="215900"/>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6" name="TextBox 5"/>
          <p:cNvSpPr txBox="1"/>
          <p:nvPr/>
        </p:nvSpPr>
        <p:spPr>
          <a:xfrm>
            <a:off x="952500" y="5726668"/>
            <a:ext cx="5905500" cy="369332"/>
          </a:xfrm>
          <a:prstGeom prst="rect">
            <a:avLst/>
          </a:prstGeom>
          <a:noFill/>
        </p:spPr>
        <p:txBody>
          <a:bodyPr wrap="square" rtlCol="0">
            <a:spAutoFit/>
          </a:bodyPr>
          <a:lstStyle/>
          <a:p>
            <a:r>
              <a:rPr lang="en-AU" dirty="0" smtClean="0"/>
              <a:t>If beneficiary buys an asset from LPR, no 128 rollover</a:t>
            </a:r>
            <a:endParaRPr lang="en-AU" dirty="0"/>
          </a:p>
        </p:txBody>
      </p:sp>
      <p:sp>
        <p:nvSpPr>
          <p:cNvPr id="7" name="TextBox 6"/>
          <p:cNvSpPr txBox="1"/>
          <p:nvPr/>
        </p:nvSpPr>
        <p:spPr>
          <a:xfrm>
            <a:off x="4299854" y="4621963"/>
            <a:ext cx="4800600" cy="461665"/>
          </a:xfrm>
          <a:prstGeom prst="rect">
            <a:avLst/>
          </a:prstGeom>
          <a:noFill/>
        </p:spPr>
        <p:txBody>
          <a:bodyPr wrap="square" rtlCol="0">
            <a:spAutoFit/>
          </a:bodyPr>
          <a:lstStyle/>
          <a:p>
            <a:r>
              <a:rPr lang="en-US" sz="1200" dirty="0" smtClean="0"/>
              <a:t>Later arrangement made via agreement or court order that supersedes will </a:t>
            </a:r>
            <a:r>
              <a:rPr lang="en-US" sz="1000" dirty="0" smtClean="0"/>
              <a:t>(must be made before estate is completely administered)</a:t>
            </a:r>
            <a:endParaRPr lang="en-US" sz="1200" dirty="0"/>
          </a:p>
        </p:txBody>
      </p:sp>
      <p:sp>
        <p:nvSpPr>
          <p:cNvPr id="9" name="Right Arrow 8"/>
          <p:cNvSpPr/>
          <p:nvPr/>
        </p:nvSpPr>
        <p:spPr bwMode="auto">
          <a:xfrm>
            <a:off x="4038598" y="4785249"/>
            <a:ext cx="275666" cy="152400"/>
          </a:xfrm>
          <a:prstGeom prst="rightArrow">
            <a:avLst/>
          </a:prstGeom>
          <a:solidFill>
            <a:srgbClr val="C000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8" name="TextBox 7"/>
          <p:cNvSpPr txBox="1"/>
          <p:nvPr/>
        </p:nvSpPr>
        <p:spPr>
          <a:xfrm>
            <a:off x="5867400" y="2971800"/>
            <a:ext cx="2374106" cy="646331"/>
          </a:xfrm>
          <a:prstGeom prst="rect">
            <a:avLst/>
          </a:prstGeom>
          <a:noFill/>
          <a:ln w="25400">
            <a:solidFill>
              <a:srgbClr val="C00000"/>
            </a:solidFill>
          </a:ln>
        </p:spPr>
        <p:txBody>
          <a:bodyPr wrap="square" rtlCol="0">
            <a:spAutoFit/>
          </a:bodyPr>
          <a:lstStyle/>
          <a:p>
            <a:r>
              <a:rPr lang="en-AU" dirty="0" smtClean="0"/>
              <a:t>No tax on passing of assets under a will</a:t>
            </a:r>
            <a:endParaRPr lang="en-AU" dirty="0"/>
          </a:p>
        </p:txBody>
      </p:sp>
      <p:sp>
        <p:nvSpPr>
          <p:cNvPr id="4" name="Oval 3"/>
          <p:cNvSpPr/>
          <p:nvPr/>
        </p:nvSpPr>
        <p:spPr>
          <a:xfrm>
            <a:off x="1130300" y="4625173"/>
            <a:ext cx="3018864" cy="4725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568509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1371599"/>
          </a:xfrm>
        </p:spPr>
        <p:txBody>
          <a:bodyPr>
            <a:normAutofit/>
          </a:bodyPr>
          <a:lstStyle/>
          <a:p>
            <a:r>
              <a:rPr lang="en-AU" sz="2000" dirty="0" smtClean="0"/>
              <a:t>OK for beneficiaries to swap assets if s128-20 Deed of arrangement:</a:t>
            </a:r>
          </a:p>
          <a:p>
            <a:pPr lvl="1"/>
            <a:r>
              <a:rPr lang="en-AU" sz="1600" dirty="0" smtClean="0"/>
              <a:t>Parents leave assets to beneficiaries who can’t use them</a:t>
            </a:r>
          </a:p>
          <a:p>
            <a:pPr lvl="2"/>
            <a:r>
              <a:rPr lang="en-AU" sz="1400" dirty="0" smtClean="0"/>
              <a:t>Australian house to son who lives in South Africa</a:t>
            </a:r>
          </a:p>
          <a:p>
            <a:pPr lvl="2"/>
            <a:r>
              <a:rPr lang="en-AU" sz="1400" dirty="0" smtClean="0"/>
              <a:t>South African house to daughter who lives in Australia</a:t>
            </a:r>
          </a:p>
        </p:txBody>
      </p:sp>
      <p:pic>
        <p:nvPicPr>
          <p:cNvPr id="4" name="Picture 14" descr="C:\Users\rvandermerwe\Desktop\stick_figur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99" y="3228372"/>
            <a:ext cx="583454" cy="585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3388673"/>
            <a:ext cx="1295400" cy="307777"/>
          </a:xfrm>
          <a:prstGeom prst="rect">
            <a:avLst/>
          </a:prstGeom>
          <a:solidFill>
            <a:srgbClr val="005DAA"/>
          </a:solidFill>
        </p:spPr>
        <p:txBody>
          <a:bodyPr wrap="square" rtlCol="0">
            <a:spAutoFit/>
          </a:bodyPr>
          <a:lstStyle/>
          <a:p>
            <a:r>
              <a:rPr lang="en-AU" sz="1400" b="1" dirty="0" smtClean="0">
                <a:solidFill>
                  <a:schemeClr val="bg1"/>
                </a:solidFill>
              </a:rPr>
              <a:t>House A</a:t>
            </a:r>
            <a:endParaRPr lang="en-AU" sz="1400" b="1" dirty="0">
              <a:solidFill>
                <a:schemeClr val="bg1"/>
              </a:solidFill>
            </a:endParaRPr>
          </a:p>
        </p:txBody>
      </p:sp>
      <p:sp>
        <p:nvSpPr>
          <p:cNvPr id="7" name="TextBox 6"/>
          <p:cNvSpPr txBox="1"/>
          <p:nvPr/>
        </p:nvSpPr>
        <p:spPr>
          <a:xfrm>
            <a:off x="1066800" y="2717488"/>
            <a:ext cx="1295400" cy="307777"/>
          </a:xfrm>
          <a:prstGeom prst="rect">
            <a:avLst/>
          </a:prstGeom>
          <a:noFill/>
        </p:spPr>
        <p:txBody>
          <a:bodyPr wrap="square" rtlCol="0">
            <a:spAutoFit/>
          </a:bodyPr>
          <a:lstStyle/>
          <a:p>
            <a:pPr algn="ctr"/>
            <a:r>
              <a:rPr lang="en-AU" sz="1400" b="1" dirty="0" smtClean="0"/>
              <a:t>Will</a:t>
            </a:r>
            <a:endParaRPr lang="en-AU" sz="1400" b="1" dirty="0"/>
          </a:p>
        </p:txBody>
      </p:sp>
      <p:sp>
        <p:nvSpPr>
          <p:cNvPr id="8" name="Right Arrow 7"/>
          <p:cNvSpPr/>
          <p:nvPr/>
        </p:nvSpPr>
        <p:spPr bwMode="auto">
          <a:xfrm>
            <a:off x="4054929" y="3727138"/>
            <a:ext cx="495300" cy="26670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10" name="AutoShape 2" descr="Image result for bonus shar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0" name="TextBox 29"/>
          <p:cNvSpPr txBox="1"/>
          <p:nvPr/>
        </p:nvSpPr>
        <p:spPr>
          <a:xfrm>
            <a:off x="5181600" y="2565088"/>
            <a:ext cx="3886200" cy="523220"/>
          </a:xfrm>
          <a:prstGeom prst="rect">
            <a:avLst/>
          </a:prstGeom>
          <a:noFill/>
        </p:spPr>
        <p:txBody>
          <a:bodyPr wrap="square" rtlCol="0">
            <a:spAutoFit/>
          </a:bodyPr>
          <a:lstStyle/>
          <a:p>
            <a:pPr algn="ctr"/>
            <a:r>
              <a:rPr lang="en-AU" sz="1400" b="1" dirty="0" smtClean="0"/>
              <a:t>Swap assets after death                                   (by deed of arrangement)</a:t>
            </a:r>
            <a:endParaRPr lang="en-AU" sz="1400" b="1" dirty="0"/>
          </a:p>
        </p:txBody>
      </p:sp>
      <p:sp>
        <p:nvSpPr>
          <p:cNvPr id="31" name="Right Arrow 30"/>
          <p:cNvSpPr/>
          <p:nvPr/>
        </p:nvSpPr>
        <p:spPr bwMode="auto">
          <a:xfrm>
            <a:off x="1219200" y="3475886"/>
            <a:ext cx="495300" cy="133350"/>
          </a:xfrm>
          <a:prstGeom prst="rightArrow">
            <a:avLst/>
          </a:prstGeom>
          <a:solidFill>
            <a:srgbClr val="005DAA"/>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pic>
        <p:nvPicPr>
          <p:cNvPr id="3074" name="Picture 2" descr="C:\Users\rvandermerwe\Desktop\images[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82" y="4121463"/>
            <a:ext cx="319087" cy="6029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828800" y="4238511"/>
            <a:ext cx="1295400" cy="307777"/>
          </a:xfrm>
          <a:prstGeom prst="rect">
            <a:avLst/>
          </a:prstGeom>
          <a:solidFill>
            <a:schemeClr val="accent2"/>
          </a:solidFill>
        </p:spPr>
        <p:txBody>
          <a:bodyPr wrap="square" rtlCol="0">
            <a:spAutoFit/>
          </a:bodyPr>
          <a:lstStyle/>
          <a:p>
            <a:r>
              <a:rPr lang="en-AU" sz="1400" b="1" dirty="0" smtClean="0">
                <a:solidFill>
                  <a:schemeClr val="bg1"/>
                </a:solidFill>
              </a:rPr>
              <a:t>House B</a:t>
            </a:r>
            <a:endParaRPr lang="en-AU" sz="1400" b="1" dirty="0">
              <a:solidFill>
                <a:schemeClr val="bg1"/>
              </a:solidFill>
            </a:endParaRPr>
          </a:p>
        </p:txBody>
      </p:sp>
      <p:sp>
        <p:nvSpPr>
          <p:cNvPr id="37" name="Right Arrow 36"/>
          <p:cNvSpPr/>
          <p:nvPr/>
        </p:nvSpPr>
        <p:spPr bwMode="auto">
          <a:xfrm>
            <a:off x="1219200" y="4325724"/>
            <a:ext cx="495300" cy="133350"/>
          </a:xfrm>
          <a:prstGeom prst="rightArrow">
            <a:avLst/>
          </a:prstGeom>
          <a:solidFill>
            <a:srgbClr val="005DAA"/>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pic>
        <p:nvPicPr>
          <p:cNvPr id="38" name="Picture 14" descr="C:\Users\rvandermerwe\Desktop\stick_figur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202660"/>
            <a:ext cx="583454" cy="585788"/>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bwMode="auto">
          <a:xfrm>
            <a:off x="6286501" y="3450174"/>
            <a:ext cx="495300" cy="133350"/>
          </a:xfrm>
          <a:prstGeom prst="rightArrow">
            <a:avLst/>
          </a:prstGeom>
          <a:solidFill>
            <a:srgbClr val="005DAA"/>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pic>
        <p:nvPicPr>
          <p:cNvPr id="41" name="Picture 2" descr="C:\Users\rvandermerwe\Desktop\images[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383" y="4095751"/>
            <a:ext cx="319087" cy="602937"/>
          </a:xfrm>
          <a:prstGeom prst="rect">
            <a:avLst/>
          </a:prstGeom>
          <a:noFill/>
          <a:extLst>
            <a:ext uri="{909E8E84-426E-40DD-AFC4-6F175D3DCCD1}">
              <a14:hiddenFill xmlns:a14="http://schemas.microsoft.com/office/drawing/2010/main">
                <a:solidFill>
                  <a:srgbClr val="FFFFFF"/>
                </a:solidFill>
              </a14:hiddenFill>
            </a:ext>
          </a:extLst>
        </p:spPr>
      </p:pic>
      <p:sp>
        <p:nvSpPr>
          <p:cNvPr id="43" name="Right Arrow 42"/>
          <p:cNvSpPr/>
          <p:nvPr/>
        </p:nvSpPr>
        <p:spPr bwMode="auto">
          <a:xfrm>
            <a:off x="6286501" y="4300012"/>
            <a:ext cx="495300" cy="133350"/>
          </a:xfrm>
          <a:prstGeom prst="rightArrow">
            <a:avLst/>
          </a:prstGeom>
          <a:solidFill>
            <a:srgbClr val="005DAA"/>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44" name="TextBox 43"/>
          <p:cNvSpPr txBox="1"/>
          <p:nvPr/>
        </p:nvSpPr>
        <p:spPr>
          <a:xfrm>
            <a:off x="7086600" y="4212798"/>
            <a:ext cx="1295400" cy="307777"/>
          </a:xfrm>
          <a:prstGeom prst="rect">
            <a:avLst/>
          </a:prstGeom>
          <a:solidFill>
            <a:srgbClr val="005DAA"/>
          </a:solidFill>
        </p:spPr>
        <p:txBody>
          <a:bodyPr wrap="square" rtlCol="0">
            <a:spAutoFit/>
          </a:bodyPr>
          <a:lstStyle/>
          <a:p>
            <a:r>
              <a:rPr lang="en-AU" sz="1400" b="1" dirty="0" smtClean="0">
                <a:solidFill>
                  <a:schemeClr val="bg1"/>
                </a:solidFill>
              </a:rPr>
              <a:t>House A</a:t>
            </a:r>
            <a:endParaRPr lang="en-AU" sz="1400" b="1" dirty="0">
              <a:solidFill>
                <a:schemeClr val="bg1"/>
              </a:solidFill>
            </a:endParaRPr>
          </a:p>
        </p:txBody>
      </p:sp>
      <p:sp>
        <p:nvSpPr>
          <p:cNvPr id="45" name="TextBox 44"/>
          <p:cNvSpPr txBox="1"/>
          <p:nvPr/>
        </p:nvSpPr>
        <p:spPr>
          <a:xfrm>
            <a:off x="7086600" y="3403288"/>
            <a:ext cx="1295400" cy="307777"/>
          </a:xfrm>
          <a:prstGeom prst="rect">
            <a:avLst/>
          </a:prstGeom>
          <a:solidFill>
            <a:schemeClr val="accent2"/>
          </a:solidFill>
        </p:spPr>
        <p:txBody>
          <a:bodyPr wrap="square" rtlCol="0">
            <a:spAutoFit/>
          </a:bodyPr>
          <a:lstStyle/>
          <a:p>
            <a:r>
              <a:rPr lang="en-AU" sz="1400" b="1" dirty="0" smtClean="0">
                <a:solidFill>
                  <a:schemeClr val="bg1"/>
                </a:solidFill>
              </a:rPr>
              <a:t>House B</a:t>
            </a:r>
            <a:endParaRPr lang="en-AU" sz="1400" b="1" dirty="0">
              <a:solidFill>
                <a:schemeClr val="bg1"/>
              </a:solidFill>
            </a:endParaRPr>
          </a:p>
        </p:txBody>
      </p:sp>
      <p:sp>
        <p:nvSpPr>
          <p:cNvPr id="46" name="Right Arrow 45"/>
          <p:cNvSpPr/>
          <p:nvPr/>
        </p:nvSpPr>
        <p:spPr bwMode="auto">
          <a:xfrm>
            <a:off x="546519" y="5278339"/>
            <a:ext cx="495300" cy="26670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47" name="TextBox 46"/>
          <p:cNvSpPr txBox="1"/>
          <p:nvPr/>
        </p:nvSpPr>
        <p:spPr>
          <a:xfrm>
            <a:off x="1219199" y="5257800"/>
            <a:ext cx="7391401" cy="307777"/>
          </a:xfrm>
          <a:prstGeom prst="rect">
            <a:avLst/>
          </a:prstGeom>
          <a:noFill/>
        </p:spPr>
        <p:txBody>
          <a:bodyPr wrap="square" rtlCol="0">
            <a:spAutoFit/>
          </a:bodyPr>
          <a:lstStyle/>
          <a:p>
            <a:r>
              <a:rPr lang="en-AU" sz="1400" dirty="0" smtClean="0"/>
              <a:t>No CGT even though assets did not pass under will (but was valid deed of arrangement)</a:t>
            </a:r>
            <a:endParaRPr lang="en-AU" sz="1400" dirty="0"/>
          </a:p>
        </p:txBody>
      </p:sp>
      <p:sp>
        <p:nvSpPr>
          <p:cNvPr id="26" name="Title 1"/>
          <p:cNvSpPr>
            <a:spLocks noGrp="1"/>
          </p:cNvSpPr>
          <p:nvPr>
            <p:ph type="title"/>
          </p:nvPr>
        </p:nvSpPr>
        <p:spPr>
          <a:xfrm>
            <a:off x="0" y="-76200"/>
            <a:ext cx="8610600" cy="1143000"/>
          </a:xfrm>
        </p:spPr>
        <p:txBody>
          <a:bodyPr>
            <a:normAutofit/>
          </a:bodyPr>
          <a:lstStyle/>
          <a:p>
            <a:r>
              <a:rPr lang="en-AU" sz="2800" dirty="0" smtClean="0"/>
              <a:t>No CGT if swap assets received under will                           (and entered deed of arrangement to allow swap)</a:t>
            </a:r>
            <a:endParaRPr lang="en-AU" sz="2800" dirty="0"/>
          </a:p>
        </p:txBody>
      </p:sp>
      <p:pic>
        <p:nvPicPr>
          <p:cNvPr id="1030" name="Picture 6" descr="Flag of Australia.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493126"/>
            <a:ext cx="322918" cy="161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orldatlas.com/webimage/flags/countrys/zzzflags/zalarge.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6257" y="4287162"/>
            <a:ext cx="349861" cy="2104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worldatlas.com/webimage/flags/countrys/zzzflags/zalarge.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5053" y="3457117"/>
            <a:ext cx="349861" cy="2104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worldatlas.com/webimage/flags/countrys/zzzflags/zalarge.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221" y="3436270"/>
            <a:ext cx="349861" cy="2104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Flag of Australia.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394" y="4316489"/>
            <a:ext cx="322918" cy="1614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Flag of Australia.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5053" y="4297615"/>
            <a:ext cx="322918" cy="16145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www.worldatlas.com/webimage/flags/countrys/zzzflags/zalarge.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3432301"/>
            <a:ext cx="349861" cy="2104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Flag of Australia.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157" y="4336177"/>
            <a:ext cx="322918" cy="161459"/>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41"/>
          <p:cNvSpPr/>
          <p:nvPr/>
        </p:nvSpPr>
        <p:spPr bwMode="auto">
          <a:xfrm>
            <a:off x="533400" y="5753100"/>
            <a:ext cx="495300" cy="26670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51" name="TextBox 50"/>
          <p:cNvSpPr txBox="1"/>
          <p:nvPr/>
        </p:nvSpPr>
        <p:spPr>
          <a:xfrm>
            <a:off x="1219200" y="5788223"/>
            <a:ext cx="7391401" cy="307777"/>
          </a:xfrm>
          <a:prstGeom prst="rect">
            <a:avLst/>
          </a:prstGeom>
          <a:noFill/>
        </p:spPr>
        <p:txBody>
          <a:bodyPr wrap="square" rtlCol="0">
            <a:spAutoFit/>
          </a:bodyPr>
          <a:lstStyle/>
          <a:p>
            <a:r>
              <a:rPr lang="en-AU" sz="1400" dirty="0" smtClean="0"/>
              <a:t>Must be executed </a:t>
            </a:r>
            <a:r>
              <a:rPr lang="en-AU" sz="1400" b="1" dirty="0" smtClean="0"/>
              <a:t>before the administration of the estate is complete</a:t>
            </a:r>
            <a:endParaRPr lang="en-AU" sz="1400" b="1" dirty="0"/>
          </a:p>
        </p:txBody>
      </p:sp>
    </p:spTree>
    <p:extLst>
      <p:ext uri="{BB962C8B-B14F-4D97-AF65-F5344CB8AC3E}">
        <p14:creationId xmlns:p14="http://schemas.microsoft.com/office/powerpoint/2010/main" val="425559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0924" y="2743200"/>
            <a:ext cx="2031274" cy="276999"/>
          </a:xfrm>
          <a:prstGeom prst="rect">
            <a:avLst/>
          </a:prstGeom>
          <a:noFill/>
        </p:spPr>
        <p:txBody>
          <a:bodyPr wrap="square" rtlCol="0">
            <a:spAutoFit/>
          </a:bodyPr>
          <a:lstStyle/>
          <a:p>
            <a:pPr algn="ctr"/>
            <a:r>
              <a:rPr lang="en-US" sz="1200" b="1" dirty="0" smtClean="0"/>
              <a:t>20 September 1985</a:t>
            </a:r>
            <a:endParaRPr lang="en-US" sz="1200" b="1" dirty="0"/>
          </a:p>
        </p:txBody>
      </p:sp>
      <p:sp>
        <p:nvSpPr>
          <p:cNvPr id="2" name="Title 1"/>
          <p:cNvSpPr>
            <a:spLocks noGrp="1"/>
          </p:cNvSpPr>
          <p:nvPr>
            <p:ph type="title"/>
          </p:nvPr>
        </p:nvSpPr>
        <p:spPr>
          <a:xfrm>
            <a:off x="114300" y="-12700"/>
            <a:ext cx="9601200" cy="1143000"/>
          </a:xfrm>
        </p:spPr>
        <p:txBody>
          <a:bodyPr>
            <a:normAutofit fontScale="90000"/>
          </a:bodyPr>
          <a:lstStyle/>
          <a:p>
            <a:r>
              <a:rPr lang="en-AU" sz="3000" dirty="0" smtClean="0"/>
              <a:t>MR exemption if MR passes on/after 20 August 1996             </a:t>
            </a:r>
            <a:r>
              <a:rPr lang="en-AU" sz="1800" dirty="0" smtClean="0"/>
              <a:t>(s118-195)</a:t>
            </a:r>
            <a:r>
              <a:rPr lang="en-AU" sz="3000" dirty="0" smtClean="0"/>
              <a:t/>
            </a:r>
            <a:br>
              <a:rPr lang="en-AU" sz="3000" dirty="0" smtClean="0"/>
            </a:br>
            <a:endParaRPr lang="en-AU" sz="2100" dirty="0"/>
          </a:p>
        </p:txBody>
      </p:sp>
      <p:cxnSp>
        <p:nvCxnSpPr>
          <p:cNvPr id="5" name="Straight Connector 4"/>
          <p:cNvCxnSpPr/>
          <p:nvPr/>
        </p:nvCxnSpPr>
        <p:spPr>
          <a:xfrm>
            <a:off x="990600" y="2619782"/>
            <a:ext cx="792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5804" y="2391392"/>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1905000" y="2057400"/>
            <a:ext cx="2652596" cy="333992"/>
          </a:xfrm>
          <a:prstGeom prst="rightArrow">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ight Arrow 19"/>
          <p:cNvSpPr/>
          <p:nvPr/>
        </p:nvSpPr>
        <p:spPr>
          <a:xfrm>
            <a:off x="4572000" y="2057400"/>
            <a:ext cx="3200400" cy="3339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Box 20"/>
          <p:cNvSpPr txBox="1"/>
          <p:nvPr/>
        </p:nvSpPr>
        <p:spPr>
          <a:xfrm>
            <a:off x="4750526" y="1447800"/>
            <a:ext cx="4469674" cy="830997"/>
          </a:xfrm>
          <a:prstGeom prst="rect">
            <a:avLst/>
          </a:prstGeom>
          <a:noFill/>
        </p:spPr>
        <p:txBody>
          <a:bodyPr wrap="square" rtlCol="0">
            <a:spAutoFit/>
          </a:bodyPr>
          <a:lstStyle/>
          <a:p>
            <a:r>
              <a:rPr lang="en-US" sz="1200" b="1" u="sng" dirty="0" smtClean="0">
                <a:latin typeface="Arial"/>
                <a:cs typeface="Arial"/>
              </a:rPr>
              <a:t>Just before death:</a:t>
            </a:r>
          </a:p>
          <a:p>
            <a:pPr marL="228600" indent="-228600">
              <a:buFont typeface="+mj-lt"/>
              <a:buAutoNum type="arabicPeriod"/>
            </a:pPr>
            <a:r>
              <a:rPr lang="en-US" sz="1200" dirty="0" smtClean="0">
                <a:latin typeface="Arial"/>
                <a:cs typeface="Arial"/>
              </a:rPr>
              <a:t>Used as deceased’s main residence; </a:t>
            </a:r>
            <a:r>
              <a:rPr lang="en-US" sz="1200" b="1" dirty="0" smtClean="0">
                <a:latin typeface="Arial"/>
                <a:cs typeface="Arial"/>
              </a:rPr>
              <a:t>and</a:t>
            </a:r>
          </a:p>
          <a:p>
            <a:pPr marL="228600" indent="-228600">
              <a:buFont typeface="+mj-lt"/>
              <a:buAutoNum type="arabicPeriod"/>
            </a:pPr>
            <a:r>
              <a:rPr lang="en-US" sz="1200" dirty="0" smtClean="0">
                <a:latin typeface="Arial"/>
                <a:cs typeface="Arial"/>
              </a:rPr>
              <a:t>Not used to produce income (e.g. rented out)</a:t>
            </a:r>
          </a:p>
          <a:p>
            <a:endParaRPr lang="en-US" sz="1200" dirty="0"/>
          </a:p>
        </p:txBody>
      </p:sp>
      <p:sp>
        <p:nvSpPr>
          <p:cNvPr id="24" name="TextBox 23"/>
          <p:cNvSpPr txBox="1"/>
          <p:nvPr/>
        </p:nvSpPr>
        <p:spPr>
          <a:xfrm>
            <a:off x="1817783" y="1473200"/>
            <a:ext cx="2754217" cy="815608"/>
          </a:xfrm>
          <a:prstGeom prst="rect">
            <a:avLst/>
          </a:prstGeom>
          <a:noFill/>
        </p:spPr>
        <p:txBody>
          <a:bodyPr wrap="square" rtlCol="0">
            <a:spAutoFit/>
          </a:bodyPr>
          <a:lstStyle/>
          <a:p>
            <a:r>
              <a:rPr lang="en-US" sz="1200" b="1" dirty="0" smtClean="0">
                <a:solidFill>
                  <a:srgbClr val="005DAA"/>
                </a:solidFill>
                <a:latin typeface="Arial"/>
                <a:cs typeface="Arial"/>
              </a:rPr>
              <a:t>No requirement for deceased to have used it as main residence   </a:t>
            </a:r>
            <a:r>
              <a:rPr lang="en-US" sz="1100" b="1" dirty="0" smtClean="0">
                <a:solidFill>
                  <a:srgbClr val="005DAA"/>
                </a:solidFill>
                <a:latin typeface="Arial"/>
                <a:cs typeface="Arial"/>
              </a:rPr>
              <a:t>(but must have been MR @ some time)</a:t>
            </a:r>
            <a:endParaRPr lang="en-US" sz="1200" b="1" dirty="0" smtClean="0">
              <a:solidFill>
                <a:srgbClr val="005DAA"/>
              </a:solidFill>
              <a:latin typeface="Arial"/>
              <a:cs typeface="Arial"/>
            </a:endParaRPr>
          </a:p>
          <a:p>
            <a:endParaRPr lang="en-US" sz="1200" dirty="0"/>
          </a:p>
        </p:txBody>
      </p:sp>
      <p:sp>
        <p:nvSpPr>
          <p:cNvPr id="25" name="TextBox 24"/>
          <p:cNvSpPr txBox="1"/>
          <p:nvPr/>
        </p:nvSpPr>
        <p:spPr>
          <a:xfrm>
            <a:off x="524435" y="3484567"/>
            <a:ext cx="4343400" cy="707886"/>
          </a:xfrm>
          <a:prstGeom prst="rect">
            <a:avLst/>
          </a:prstGeom>
          <a:noFill/>
        </p:spPr>
        <p:txBody>
          <a:bodyPr wrap="square" rtlCol="0">
            <a:spAutoFit/>
          </a:bodyPr>
          <a:lstStyle/>
          <a:p>
            <a:r>
              <a:rPr lang="en-US" sz="1400" dirty="0" smtClean="0">
                <a:latin typeface="Arial"/>
                <a:cs typeface="Arial"/>
              </a:rPr>
              <a:t>Dispose</a:t>
            </a:r>
            <a:r>
              <a:rPr lang="en-US" sz="1200" dirty="0" smtClean="0">
                <a:latin typeface="Arial"/>
                <a:cs typeface="Arial"/>
              </a:rPr>
              <a:t> (i.e. </a:t>
            </a:r>
            <a:r>
              <a:rPr lang="en-US" sz="1200" b="1" dirty="0" smtClean="0">
                <a:latin typeface="Arial"/>
                <a:cs typeface="Arial"/>
              </a:rPr>
              <a:t>settlement </a:t>
            </a:r>
            <a:r>
              <a:rPr lang="en-US" sz="1200" dirty="0" smtClean="0">
                <a:latin typeface="Arial"/>
                <a:cs typeface="Arial"/>
              </a:rPr>
              <a:t>– the mere entering into a contract of sale ≠ enough)  </a:t>
            </a:r>
            <a:r>
              <a:rPr lang="en-US" sz="1400" dirty="0" smtClean="0">
                <a:latin typeface="Arial"/>
                <a:cs typeface="Arial"/>
              </a:rPr>
              <a:t>within </a:t>
            </a:r>
            <a:r>
              <a:rPr lang="en-US" sz="1400" b="1" u="sng" dirty="0" smtClean="0">
                <a:latin typeface="Arial"/>
                <a:cs typeface="Arial"/>
              </a:rPr>
              <a:t>2 years </a:t>
            </a:r>
            <a:r>
              <a:rPr lang="en-US" sz="1400" dirty="0" smtClean="0">
                <a:latin typeface="Arial"/>
                <a:cs typeface="Arial"/>
              </a:rPr>
              <a:t>of DOD                                    </a:t>
            </a:r>
            <a:r>
              <a:rPr lang="en-US" sz="1200" dirty="0" smtClean="0">
                <a:latin typeface="Arial"/>
                <a:cs typeface="Arial"/>
              </a:rPr>
              <a:t>(But no need to use as main residence in this 2 years)</a:t>
            </a:r>
            <a:endParaRPr lang="en-US" sz="1400" dirty="0"/>
          </a:p>
        </p:txBody>
      </p:sp>
      <p:sp>
        <p:nvSpPr>
          <p:cNvPr id="26" name="TextBox 25"/>
          <p:cNvSpPr txBox="1"/>
          <p:nvPr/>
        </p:nvSpPr>
        <p:spPr>
          <a:xfrm>
            <a:off x="108634" y="762000"/>
            <a:ext cx="3805568" cy="369332"/>
          </a:xfrm>
          <a:prstGeom prst="rect">
            <a:avLst/>
          </a:prstGeom>
          <a:noFill/>
        </p:spPr>
        <p:txBody>
          <a:bodyPr wrap="square" rtlCol="0">
            <a:spAutoFit/>
          </a:bodyPr>
          <a:lstStyle/>
          <a:p>
            <a:pPr algn="ctr"/>
            <a:r>
              <a:rPr lang="en-AU" b="1" dirty="0" smtClean="0"/>
              <a:t>When deceased acquired it</a:t>
            </a:r>
            <a:endParaRPr lang="en-AU" b="1" dirty="0"/>
          </a:p>
        </p:txBody>
      </p:sp>
      <p:sp>
        <p:nvSpPr>
          <p:cNvPr id="27" name="TextBox 26"/>
          <p:cNvSpPr txBox="1"/>
          <p:nvPr/>
        </p:nvSpPr>
        <p:spPr>
          <a:xfrm>
            <a:off x="-1147004" y="2895600"/>
            <a:ext cx="7090604" cy="369332"/>
          </a:xfrm>
          <a:prstGeom prst="rect">
            <a:avLst/>
          </a:prstGeom>
          <a:noFill/>
        </p:spPr>
        <p:txBody>
          <a:bodyPr wrap="square" rtlCol="0">
            <a:spAutoFit/>
          </a:bodyPr>
          <a:lstStyle/>
          <a:p>
            <a:pPr algn="ctr"/>
            <a:r>
              <a:rPr lang="en-AU" b="1" dirty="0" smtClean="0"/>
              <a:t>Full exemption for beneficiary if:</a:t>
            </a:r>
            <a:endParaRPr lang="en-AU" b="1" dirty="0"/>
          </a:p>
        </p:txBody>
      </p:sp>
      <p:sp>
        <p:nvSpPr>
          <p:cNvPr id="28" name="TextBox 27"/>
          <p:cNvSpPr txBox="1"/>
          <p:nvPr/>
        </p:nvSpPr>
        <p:spPr>
          <a:xfrm>
            <a:off x="1905000" y="4234542"/>
            <a:ext cx="533400" cy="369332"/>
          </a:xfrm>
          <a:prstGeom prst="rect">
            <a:avLst/>
          </a:prstGeom>
          <a:noFill/>
        </p:spPr>
        <p:txBody>
          <a:bodyPr wrap="square" rtlCol="0">
            <a:spAutoFit/>
          </a:bodyPr>
          <a:lstStyle/>
          <a:p>
            <a:r>
              <a:rPr lang="en-AU" b="1" dirty="0" smtClean="0"/>
              <a:t>OR</a:t>
            </a:r>
            <a:endParaRPr lang="en-AU" b="1" dirty="0"/>
          </a:p>
        </p:txBody>
      </p:sp>
      <p:sp>
        <p:nvSpPr>
          <p:cNvPr id="29" name="TextBox 28"/>
          <p:cNvSpPr txBox="1"/>
          <p:nvPr/>
        </p:nvSpPr>
        <p:spPr>
          <a:xfrm>
            <a:off x="533400" y="4604658"/>
            <a:ext cx="4800600" cy="1169551"/>
          </a:xfrm>
          <a:prstGeom prst="rect">
            <a:avLst/>
          </a:prstGeom>
          <a:noFill/>
        </p:spPr>
        <p:txBody>
          <a:bodyPr wrap="square" rtlCol="0">
            <a:spAutoFit/>
          </a:bodyPr>
          <a:lstStyle/>
          <a:p>
            <a:r>
              <a:rPr lang="en-US" sz="1400" dirty="0" smtClean="0">
                <a:latin typeface="Arial"/>
                <a:cs typeface="Arial"/>
              </a:rPr>
              <a:t>From date of death till disposal (settlement), was </a:t>
            </a:r>
            <a:r>
              <a:rPr lang="en-US" sz="1400" b="1" u="sng" dirty="0" smtClean="0">
                <a:latin typeface="Arial"/>
                <a:cs typeface="Arial"/>
              </a:rPr>
              <a:t>not used to produce income </a:t>
            </a:r>
            <a:r>
              <a:rPr lang="en-US" sz="1400" dirty="0" smtClean="0">
                <a:latin typeface="Arial"/>
                <a:cs typeface="Arial"/>
              </a:rPr>
              <a:t>&amp; was </a:t>
            </a:r>
            <a:r>
              <a:rPr lang="en-US" sz="1400" b="1" u="sng" dirty="0" smtClean="0">
                <a:latin typeface="Arial"/>
                <a:cs typeface="Arial"/>
              </a:rPr>
              <a:t>main residence </a:t>
            </a:r>
            <a:r>
              <a:rPr lang="en-US" sz="1400" dirty="0" smtClean="0">
                <a:latin typeface="Arial"/>
                <a:cs typeface="Arial"/>
              </a:rPr>
              <a:t>of </a:t>
            </a:r>
          </a:p>
          <a:p>
            <a:pPr marL="342900" indent="-342900">
              <a:buFont typeface="+mj-lt"/>
              <a:buAutoNum type="arabicPeriod"/>
            </a:pPr>
            <a:r>
              <a:rPr lang="en-US" sz="1400" dirty="0" smtClean="0"/>
              <a:t>Spouse </a:t>
            </a:r>
            <a:r>
              <a:rPr lang="en-US" sz="1000" dirty="0" smtClean="0"/>
              <a:t>(the one just before death)</a:t>
            </a:r>
            <a:r>
              <a:rPr lang="en-US" sz="1400" dirty="0" smtClean="0"/>
              <a:t> </a:t>
            </a:r>
          </a:p>
          <a:p>
            <a:pPr marL="342900" indent="-342900">
              <a:buFont typeface="+mj-lt"/>
              <a:buAutoNum type="arabicPeriod"/>
            </a:pPr>
            <a:r>
              <a:rPr lang="en-US" sz="1400" dirty="0" smtClean="0"/>
              <a:t>Individual with right to occupy under will; or</a:t>
            </a:r>
          </a:p>
          <a:p>
            <a:pPr marL="342900" indent="-342900">
              <a:buFont typeface="+mj-lt"/>
              <a:buAutoNum type="arabicPeriod"/>
            </a:pPr>
            <a:r>
              <a:rPr lang="en-US" sz="1400" dirty="0" smtClean="0"/>
              <a:t>Beneficiary under will</a:t>
            </a:r>
            <a:endParaRPr lang="en-US" sz="1400" dirty="0"/>
          </a:p>
        </p:txBody>
      </p:sp>
      <p:sp>
        <p:nvSpPr>
          <p:cNvPr id="30" name="Right Arrow 29"/>
          <p:cNvSpPr/>
          <p:nvPr/>
        </p:nvSpPr>
        <p:spPr bwMode="auto">
          <a:xfrm>
            <a:off x="347332" y="5881219"/>
            <a:ext cx="304800" cy="215900"/>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2" name="TextBox 31"/>
          <p:cNvSpPr txBox="1"/>
          <p:nvPr/>
        </p:nvSpPr>
        <p:spPr>
          <a:xfrm>
            <a:off x="619698" y="5802499"/>
            <a:ext cx="4495800" cy="523220"/>
          </a:xfrm>
          <a:prstGeom prst="rect">
            <a:avLst/>
          </a:prstGeom>
          <a:noFill/>
        </p:spPr>
        <p:txBody>
          <a:bodyPr wrap="square" rtlCol="0">
            <a:spAutoFit/>
          </a:bodyPr>
          <a:lstStyle/>
          <a:p>
            <a:r>
              <a:rPr lang="en-AU" sz="1400" dirty="0" smtClean="0"/>
              <a:t>Must move into main residence as soon as practicable    (i.e. just after </a:t>
            </a:r>
            <a:r>
              <a:rPr lang="en-AU" sz="1400" b="1" dirty="0" smtClean="0"/>
              <a:t>probate</a:t>
            </a:r>
            <a:r>
              <a:rPr lang="en-AU" sz="1400" dirty="0" smtClean="0"/>
              <a:t>) (s118-135)</a:t>
            </a:r>
            <a:endParaRPr lang="en-AU" sz="1400" dirty="0"/>
          </a:p>
        </p:txBody>
      </p:sp>
      <p:sp>
        <p:nvSpPr>
          <p:cNvPr id="33" name="Right Arrow 32"/>
          <p:cNvSpPr/>
          <p:nvPr/>
        </p:nvSpPr>
        <p:spPr bwMode="auto">
          <a:xfrm rot="13671363">
            <a:off x="1170880" y="1723321"/>
            <a:ext cx="838757" cy="119645"/>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4" name="TextBox 33"/>
          <p:cNvSpPr txBox="1"/>
          <p:nvPr/>
        </p:nvSpPr>
        <p:spPr>
          <a:xfrm>
            <a:off x="-61796" y="1208183"/>
            <a:ext cx="2652596" cy="246221"/>
          </a:xfrm>
          <a:prstGeom prst="rect">
            <a:avLst/>
          </a:prstGeom>
          <a:noFill/>
        </p:spPr>
        <p:txBody>
          <a:bodyPr wrap="square" rtlCol="0">
            <a:spAutoFit/>
          </a:bodyPr>
          <a:lstStyle/>
          <a:p>
            <a:r>
              <a:rPr lang="en-US" sz="1000" dirty="0" smtClean="0">
                <a:latin typeface="Arial"/>
                <a:cs typeface="Arial"/>
              </a:rPr>
              <a:t>Because anyway ignore pre CGTgains</a:t>
            </a:r>
          </a:p>
        </p:txBody>
      </p:sp>
      <p:sp>
        <p:nvSpPr>
          <p:cNvPr id="3" name="TextBox 2"/>
          <p:cNvSpPr txBox="1"/>
          <p:nvPr/>
        </p:nvSpPr>
        <p:spPr>
          <a:xfrm>
            <a:off x="250634" y="3546122"/>
            <a:ext cx="381000" cy="369332"/>
          </a:xfrm>
          <a:prstGeom prst="rect">
            <a:avLst/>
          </a:prstGeom>
          <a:noFill/>
        </p:spPr>
        <p:txBody>
          <a:bodyPr wrap="square" rtlCol="0">
            <a:spAutoFit/>
          </a:bodyPr>
          <a:lstStyle/>
          <a:p>
            <a:r>
              <a:rPr lang="en-AU" b="1" dirty="0" smtClean="0"/>
              <a:t>1</a:t>
            </a:r>
            <a:endParaRPr lang="en-AU" b="1" dirty="0"/>
          </a:p>
        </p:txBody>
      </p:sp>
      <p:sp>
        <p:nvSpPr>
          <p:cNvPr id="22" name="TextBox 21"/>
          <p:cNvSpPr txBox="1"/>
          <p:nvPr/>
        </p:nvSpPr>
        <p:spPr>
          <a:xfrm>
            <a:off x="250634" y="4629419"/>
            <a:ext cx="381000" cy="369332"/>
          </a:xfrm>
          <a:prstGeom prst="rect">
            <a:avLst/>
          </a:prstGeom>
          <a:noFill/>
        </p:spPr>
        <p:txBody>
          <a:bodyPr wrap="square" rtlCol="0">
            <a:spAutoFit/>
          </a:bodyPr>
          <a:lstStyle/>
          <a:p>
            <a:r>
              <a:rPr lang="en-AU" b="1" dirty="0" smtClean="0"/>
              <a:t>2</a:t>
            </a:r>
            <a:endParaRPr lang="en-AU" b="1" dirty="0"/>
          </a:p>
        </p:txBody>
      </p:sp>
      <p:sp>
        <p:nvSpPr>
          <p:cNvPr id="23" name="Right Arrow 22"/>
          <p:cNvSpPr/>
          <p:nvPr/>
        </p:nvSpPr>
        <p:spPr bwMode="auto">
          <a:xfrm rot="12314773">
            <a:off x="2841568" y="3398727"/>
            <a:ext cx="168860" cy="141765"/>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4" name="Right Brace 3"/>
          <p:cNvSpPr/>
          <p:nvPr/>
        </p:nvSpPr>
        <p:spPr>
          <a:xfrm>
            <a:off x="5065060" y="3492332"/>
            <a:ext cx="457200" cy="252924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8" name="TextBox 7"/>
          <p:cNvSpPr txBox="1"/>
          <p:nvPr/>
        </p:nvSpPr>
        <p:spPr>
          <a:xfrm>
            <a:off x="5486400" y="4495800"/>
            <a:ext cx="3657600" cy="523220"/>
          </a:xfrm>
          <a:prstGeom prst="rect">
            <a:avLst/>
          </a:prstGeom>
          <a:noFill/>
        </p:spPr>
        <p:txBody>
          <a:bodyPr wrap="square" rtlCol="0">
            <a:spAutoFit/>
          </a:bodyPr>
          <a:lstStyle/>
          <a:p>
            <a:r>
              <a:rPr lang="en-AU" sz="1400" dirty="0" smtClean="0"/>
              <a:t>Same conditions provided dwelling passed to beneficiary/trustee after 20 August 1996</a:t>
            </a:r>
            <a:endParaRPr lang="en-AU" sz="1400" dirty="0"/>
          </a:p>
        </p:txBody>
      </p:sp>
      <p:pic>
        <p:nvPicPr>
          <p:cNvPr id="38" name="Picture 2" descr="C:\Users\rvandermerwe\Desktop\imagesJ7MNZGL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0595" y="2437289"/>
            <a:ext cx="171450" cy="16618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614795" y="2036285"/>
            <a:ext cx="1535017" cy="400110"/>
          </a:xfrm>
          <a:prstGeom prst="rect">
            <a:avLst/>
          </a:prstGeom>
          <a:noFill/>
        </p:spPr>
        <p:txBody>
          <a:bodyPr wrap="square" rtlCol="0">
            <a:spAutoFit/>
          </a:bodyPr>
          <a:lstStyle/>
          <a:p>
            <a:pPr algn="ctr"/>
            <a:r>
              <a:rPr lang="en-US" sz="1000" dirty="0" smtClean="0"/>
              <a:t>Dwelling passed to beneficiary</a:t>
            </a:r>
            <a:endParaRPr lang="en-US" sz="1000" dirty="0"/>
          </a:p>
        </p:txBody>
      </p:sp>
      <p:sp>
        <p:nvSpPr>
          <p:cNvPr id="37" name="TextBox 36"/>
          <p:cNvSpPr txBox="1"/>
          <p:nvPr/>
        </p:nvSpPr>
        <p:spPr>
          <a:xfrm>
            <a:off x="511366" y="3275949"/>
            <a:ext cx="2612834" cy="246221"/>
          </a:xfrm>
          <a:prstGeom prst="rect">
            <a:avLst/>
          </a:prstGeom>
          <a:noFill/>
        </p:spPr>
        <p:txBody>
          <a:bodyPr wrap="square" rtlCol="0">
            <a:spAutoFit/>
          </a:bodyPr>
          <a:lstStyle/>
          <a:p>
            <a:r>
              <a:rPr lang="en-US" sz="1000" dirty="0" smtClean="0">
                <a:latin typeface="Arial"/>
                <a:cs typeface="Arial"/>
              </a:rPr>
              <a:t>Commissioner may extend the 2 years</a:t>
            </a:r>
          </a:p>
        </p:txBody>
      </p:sp>
      <p:sp>
        <p:nvSpPr>
          <p:cNvPr id="10" name="Oval 9"/>
          <p:cNvSpPr/>
          <p:nvPr/>
        </p:nvSpPr>
        <p:spPr>
          <a:xfrm>
            <a:off x="4343400" y="1371600"/>
            <a:ext cx="4267200" cy="7701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6" name="Picture 2" descr="Residential Home cartoons, Residential Home cartoon, funny, Residential Home picture, Residential Home pictures, Residential Home image, Residential Home images, Residential Home illustration, Residential Home illustrati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130" y="5287989"/>
            <a:ext cx="1057665"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 y="773668"/>
            <a:ext cx="457200" cy="369332"/>
          </a:xfrm>
          <a:prstGeom prst="rect">
            <a:avLst/>
          </a:prstGeom>
          <a:noFill/>
        </p:spPr>
        <p:txBody>
          <a:bodyPr wrap="square" rtlCol="0">
            <a:spAutoFit/>
          </a:bodyPr>
          <a:lstStyle/>
          <a:p>
            <a:r>
              <a:rPr lang="en-AU" b="1" dirty="0" smtClean="0"/>
              <a:t>1</a:t>
            </a:r>
            <a:endParaRPr lang="en-AU" b="1" dirty="0"/>
          </a:p>
        </p:txBody>
      </p:sp>
      <p:sp>
        <p:nvSpPr>
          <p:cNvPr id="35" name="TextBox 34"/>
          <p:cNvSpPr txBox="1"/>
          <p:nvPr/>
        </p:nvSpPr>
        <p:spPr>
          <a:xfrm>
            <a:off x="178826" y="2906617"/>
            <a:ext cx="457200" cy="369332"/>
          </a:xfrm>
          <a:prstGeom prst="rect">
            <a:avLst/>
          </a:prstGeom>
          <a:noFill/>
        </p:spPr>
        <p:txBody>
          <a:bodyPr wrap="square" rtlCol="0">
            <a:spAutoFit/>
          </a:bodyPr>
          <a:lstStyle/>
          <a:p>
            <a:r>
              <a:rPr lang="en-AU" b="1" dirty="0" smtClean="0"/>
              <a:t>2</a:t>
            </a:r>
            <a:endParaRPr lang="en-AU" b="1" dirty="0"/>
          </a:p>
        </p:txBody>
      </p:sp>
      <p:sp>
        <p:nvSpPr>
          <p:cNvPr id="31" name="TextBox 30"/>
          <p:cNvSpPr txBox="1"/>
          <p:nvPr/>
        </p:nvSpPr>
        <p:spPr>
          <a:xfrm>
            <a:off x="6415204" y="2743200"/>
            <a:ext cx="2652596" cy="246221"/>
          </a:xfrm>
          <a:prstGeom prst="rect">
            <a:avLst/>
          </a:prstGeom>
          <a:noFill/>
          <a:ln w="25400">
            <a:solidFill>
              <a:schemeClr val="accent1"/>
            </a:solidFill>
          </a:ln>
        </p:spPr>
        <p:txBody>
          <a:bodyPr wrap="square" rtlCol="0">
            <a:spAutoFit/>
          </a:bodyPr>
          <a:lstStyle/>
          <a:p>
            <a:r>
              <a:rPr lang="en-US" sz="1000" dirty="0" smtClean="0">
                <a:latin typeface="Arial"/>
                <a:cs typeface="Arial"/>
              </a:rPr>
              <a:t>Beneficiary acquired it after 20 August 1996</a:t>
            </a:r>
          </a:p>
        </p:txBody>
      </p:sp>
    </p:spTree>
    <p:extLst>
      <p:ext uri="{BB962C8B-B14F-4D97-AF65-F5344CB8AC3E}">
        <p14:creationId xmlns:p14="http://schemas.microsoft.com/office/powerpoint/2010/main" val="869208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AU" sz="2000" dirty="0" smtClean="0"/>
              <a:t>Can get SB CGT concessions if:</a:t>
            </a:r>
          </a:p>
          <a:p>
            <a:pPr lvl="1"/>
            <a:r>
              <a:rPr lang="en-AU" sz="1600" dirty="0" smtClean="0"/>
              <a:t>Dispose of assets within 2 years of death; </a:t>
            </a:r>
            <a:r>
              <a:rPr lang="en-AU" sz="1600" b="1" dirty="0" smtClean="0"/>
              <a:t>and</a:t>
            </a:r>
          </a:p>
          <a:p>
            <a:pPr lvl="1"/>
            <a:r>
              <a:rPr lang="en-AU" sz="1600" dirty="0" smtClean="0"/>
              <a:t>Deceased would have qualified for SB CGT concessions                                              if had disposed of assets just before death		(s152-80)	</a:t>
            </a:r>
            <a:endParaRPr lang="en-AU" sz="1600" dirty="0"/>
          </a:p>
        </p:txBody>
      </p:sp>
      <p:sp>
        <p:nvSpPr>
          <p:cNvPr id="4" name="Title 1"/>
          <p:cNvSpPr>
            <a:spLocks noGrp="1"/>
          </p:cNvSpPr>
          <p:nvPr>
            <p:ph type="title"/>
          </p:nvPr>
        </p:nvSpPr>
        <p:spPr>
          <a:xfrm>
            <a:off x="0" y="0"/>
            <a:ext cx="9144000" cy="1143000"/>
          </a:xfrm>
        </p:spPr>
        <p:txBody>
          <a:bodyPr>
            <a:normAutofit/>
          </a:bodyPr>
          <a:lstStyle/>
          <a:p>
            <a:r>
              <a:rPr lang="en-AU" dirty="0" smtClean="0"/>
              <a:t>Small business CGT concessions</a:t>
            </a:r>
            <a:br>
              <a:rPr lang="en-AU" dirty="0" smtClean="0"/>
            </a:br>
            <a:r>
              <a:rPr lang="en-AU" dirty="0" smtClean="0"/>
              <a:t>Can get it if dispose </a:t>
            </a:r>
            <a:r>
              <a:rPr lang="en-AU" dirty="0" smtClean="0">
                <a:solidFill>
                  <a:srgbClr val="FF0000"/>
                </a:solidFill>
              </a:rPr>
              <a:t>within 2 years </a:t>
            </a:r>
            <a:r>
              <a:rPr lang="en-AU" dirty="0" smtClean="0"/>
              <a:t>of death</a:t>
            </a:r>
            <a:endParaRPr lang="en-AU" dirty="0"/>
          </a:p>
        </p:txBody>
      </p:sp>
      <p:sp>
        <p:nvSpPr>
          <p:cNvPr id="6" name="TextBox 5"/>
          <p:cNvSpPr txBox="1"/>
          <p:nvPr/>
        </p:nvSpPr>
        <p:spPr>
          <a:xfrm>
            <a:off x="1143000" y="3603815"/>
            <a:ext cx="2031274" cy="276999"/>
          </a:xfrm>
          <a:prstGeom prst="rect">
            <a:avLst/>
          </a:prstGeom>
          <a:noFill/>
        </p:spPr>
        <p:txBody>
          <a:bodyPr wrap="square" rtlCol="0">
            <a:spAutoFit/>
          </a:bodyPr>
          <a:lstStyle/>
          <a:p>
            <a:pPr algn="ctr"/>
            <a:r>
              <a:rPr lang="en-US" sz="1200" dirty="0" smtClean="0"/>
              <a:t>Post 20 September 1985</a:t>
            </a:r>
            <a:endParaRPr lang="en-US" sz="1200" dirty="0"/>
          </a:p>
        </p:txBody>
      </p:sp>
      <p:cxnSp>
        <p:nvCxnSpPr>
          <p:cNvPr id="7" name="Straight Connector 6"/>
          <p:cNvCxnSpPr/>
          <p:nvPr/>
        </p:nvCxnSpPr>
        <p:spPr>
          <a:xfrm>
            <a:off x="1447800" y="3426607"/>
            <a:ext cx="5791200" cy="10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66845" y="3198217"/>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83726" y="3609201"/>
            <a:ext cx="2031274" cy="276999"/>
          </a:xfrm>
          <a:prstGeom prst="rect">
            <a:avLst/>
          </a:prstGeom>
          <a:noFill/>
        </p:spPr>
        <p:txBody>
          <a:bodyPr wrap="square" rtlCol="0">
            <a:spAutoFit/>
          </a:bodyPr>
          <a:lstStyle/>
          <a:p>
            <a:pPr algn="ctr"/>
            <a:r>
              <a:rPr lang="en-US" sz="1200" dirty="0" smtClean="0"/>
              <a:t>2 years from DOD</a:t>
            </a:r>
            <a:endParaRPr lang="en-US" sz="1200" dirty="0"/>
          </a:p>
        </p:txBody>
      </p:sp>
      <p:cxnSp>
        <p:nvCxnSpPr>
          <p:cNvPr id="10" name="Straight Connector 9"/>
          <p:cNvCxnSpPr/>
          <p:nvPr/>
        </p:nvCxnSpPr>
        <p:spPr>
          <a:xfrm>
            <a:off x="4696360" y="3203603"/>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C:\Users\rvandermerwe\Desktop\imagesJ7MNZGL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884931"/>
            <a:ext cx="171450" cy="1661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91200" y="2846238"/>
            <a:ext cx="2895600" cy="553998"/>
          </a:xfrm>
          <a:prstGeom prst="rect">
            <a:avLst/>
          </a:prstGeom>
          <a:noFill/>
        </p:spPr>
        <p:txBody>
          <a:bodyPr wrap="square" rtlCol="0">
            <a:spAutoFit/>
          </a:bodyPr>
          <a:lstStyle/>
          <a:p>
            <a:r>
              <a:rPr lang="en-US" sz="1000" dirty="0" smtClean="0"/>
              <a:t>≠ automatic SB CGT concessions</a:t>
            </a:r>
          </a:p>
          <a:p>
            <a:pPr marL="171450" indent="-171450">
              <a:buFont typeface="Arial" pitchFamily="34" charset="0"/>
              <a:buChar char="•"/>
            </a:pPr>
            <a:r>
              <a:rPr lang="en-US" sz="1000" dirty="0" smtClean="0"/>
              <a:t>Assets must be active (used in business)                by LPR,beneficiary or TT</a:t>
            </a:r>
            <a:endParaRPr lang="en-US" sz="1000" dirty="0"/>
          </a:p>
        </p:txBody>
      </p:sp>
      <p:pic>
        <p:nvPicPr>
          <p:cNvPr id="13" name="Picture 2" descr="http://tse1.mm.bing.net/th?&amp;id=OIP.M29d98f567c62aa47552ebc5f3f838aa8H0&amp;w=300&amp;h=300&amp;c=0&amp;pid=1.9&amp;rs=0&amp;p=0"/>
          <p:cNvPicPr>
            <a:picLocks noChangeAspect="1" noChangeArrowheads="1"/>
          </p:cNvPicPr>
          <p:nvPr/>
        </p:nvPicPr>
        <p:blipFill>
          <a:blip r:embed="rId3" cstate="print"/>
          <a:srcRect/>
          <a:stretch>
            <a:fillRect/>
          </a:stretch>
        </p:blipFill>
        <p:spPr bwMode="auto">
          <a:xfrm>
            <a:off x="1849746" y="2746041"/>
            <a:ext cx="441434" cy="426720"/>
          </a:xfrm>
          <a:prstGeom prst="rect">
            <a:avLst/>
          </a:prstGeom>
          <a:noFill/>
        </p:spPr>
      </p:pic>
      <p:sp>
        <p:nvSpPr>
          <p:cNvPr id="14" name="TextBox 13"/>
          <p:cNvSpPr txBox="1"/>
          <p:nvPr/>
        </p:nvSpPr>
        <p:spPr>
          <a:xfrm>
            <a:off x="1752600" y="2638710"/>
            <a:ext cx="635725" cy="246221"/>
          </a:xfrm>
          <a:prstGeom prst="rect">
            <a:avLst/>
          </a:prstGeom>
          <a:noFill/>
        </p:spPr>
        <p:txBody>
          <a:bodyPr wrap="square" rtlCol="0">
            <a:spAutoFit/>
          </a:bodyPr>
          <a:lstStyle/>
          <a:p>
            <a:pPr algn="ctr"/>
            <a:r>
              <a:rPr lang="en-US" sz="1000" dirty="0" smtClean="0"/>
              <a:t>Died</a:t>
            </a:r>
            <a:endParaRPr lang="en-US" sz="1000" dirty="0"/>
          </a:p>
        </p:txBody>
      </p:sp>
      <p:pic>
        <p:nvPicPr>
          <p:cNvPr id="15" name="Picture 2" descr="C:\Users\rvandermerwe\Desktop\check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868508"/>
            <a:ext cx="209550" cy="1837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95600" y="2846238"/>
            <a:ext cx="2590800" cy="400110"/>
          </a:xfrm>
          <a:prstGeom prst="rect">
            <a:avLst/>
          </a:prstGeom>
          <a:noFill/>
        </p:spPr>
        <p:txBody>
          <a:bodyPr wrap="square" rtlCol="0">
            <a:spAutoFit/>
          </a:bodyPr>
          <a:lstStyle/>
          <a:p>
            <a:r>
              <a:rPr lang="en-US" sz="1000" dirty="0" smtClean="0"/>
              <a:t>= automatic SB CGT concessions</a:t>
            </a:r>
          </a:p>
          <a:p>
            <a:pPr marL="171450" indent="-171450">
              <a:buFont typeface="Arial" pitchFamily="34" charset="0"/>
              <a:buChar char="•"/>
            </a:pPr>
            <a:r>
              <a:rPr lang="en-US" sz="1000" u="sng" dirty="0" smtClean="0"/>
              <a:t>No need for assets to be active</a:t>
            </a:r>
            <a:endParaRPr lang="en-US" sz="1000" u="sng" dirty="0"/>
          </a:p>
        </p:txBody>
      </p:sp>
      <p:sp>
        <p:nvSpPr>
          <p:cNvPr id="17" name="Content Placeholder 2"/>
          <p:cNvSpPr txBox="1">
            <a:spLocks/>
          </p:cNvSpPr>
          <p:nvPr/>
        </p:nvSpPr>
        <p:spPr>
          <a:xfrm>
            <a:off x="457200" y="4373563"/>
            <a:ext cx="8686800" cy="1554163"/>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This means active assets </a:t>
            </a:r>
            <a:r>
              <a:rPr lang="en-AU" sz="1400" dirty="0" smtClean="0"/>
              <a:t>(e.g. goodwill, business premises etc.) </a:t>
            </a:r>
            <a:r>
              <a:rPr lang="en-AU" sz="2000" u="sng" dirty="0" smtClean="0"/>
              <a:t>owned</a:t>
            </a:r>
            <a:r>
              <a:rPr lang="en-AU" sz="2000" dirty="0" smtClean="0"/>
              <a:t> by deceased can remain active assets if sold within 2 years of death</a:t>
            </a:r>
          </a:p>
          <a:p>
            <a:pPr lvl="1"/>
            <a:r>
              <a:rPr lang="en-AU" dirty="0" smtClean="0"/>
              <a:t>So asset does not have to remain active in that 2 years</a:t>
            </a:r>
          </a:p>
          <a:p>
            <a:pPr lvl="1"/>
            <a:r>
              <a:rPr lang="en-AU" dirty="0" smtClean="0"/>
              <a:t>2 year </a:t>
            </a:r>
            <a:r>
              <a:rPr lang="en-AU" b="1" dirty="0" smtClean="0"/>
              <a:t>freebie</a:t>
            </a:r>
            <a:endParaRPr lang="en-AU" dirty="0" smtClean="0"/>
          </a:p>
        </p:txBody>
      </p:sp>
      <p:sp>
        <p:nvSpPr>
          <p:cNvPr id="18" name="TextBox 17"/>
          <p:cNvSpPr txBox="1"/>
          <p:nvPr/>
        </p:nvSpPr>
        <p:spPr>
          <a:xfrm>
            <a:off x="7086600" y="1381780"/>
            <a:ext cx="1828800" cy="461665"/>
          </a:xfrm>
          <a:prstGeom prst="rect">
            <a:avLst/>
          </a:prstGeom>
          <a:noFill/>
          <a:ln w="25400">
            <a:solidFill>
              <a:srgbClr val="C00000"/>
            </a:solidFill>
          </a:ln>
        </p:spPr>
        <p:txBody>
          <a:bodyPr wrap="square" rtlCol="0">
            <a:spAutoFit/>
          </a:bodyPr>
          <a:lstStyle/>
          <a:p>
            <a:r>
              <a:rPr lang="en-AU" sz="1200" dirty="0" smtClean="0"/>
              <a:t>LPR, beneficiary &amp; surviving joint tenant</a:t>
            </a:r>
            <a:endParaRPr lang="en-AU" sz="1200" dirty="0"/>
          </a:p>
        </p:txBody>
      </p:sp>
      <p:sp>
        <p:nvSpPr>
          <p:cNvPr id="2" name="TextBox 1"/>
          <p:cNvSpPr txBox="1"/>
          <p:nvPr/>
        </p:nvSpPr>
        <p:spPr>
          <a:xfrm>
            <a:off x="3429000" y="5572780"/>
            <a:ext cx="4038600" cy="523220"/>
          </a:xfrm>
          <a:prstGeom prst="rect">
            <a:avLst/>
          </a:prstGeom>
          <a:noFill/>
          <a:ln w="25400">
            <a:solidFill>
              <a:srgbClr val="C00000"/>
            </a:solidFill>
          </a:ln>
        </p:spPr>
        <p:txBody>
          <a:bodyPr wrap="square" rtlCol="0">
            <a:spAutoFit/>
          </a:bodyPr>
          <a:lstStyle/>
          <a:p>
            <a:r>
              <a:rPr lang="en-AU" sz="1400" dirty="0" smtClean="0"/>
              <a:t>But no 2 year freebie if assets used in business carried on by affiliate/connected entity</a:t>
            </a:r>
            <a:endParaRPr lang="en-AU" sz="1400" dirty="0"/>
          </a:p>
        </p:txBody>
      </p:sp>
    </p:spTree>
    <p:extLst>
      <p:ext uri="{BB962C8B-B14F-4D97-AF65-F5344CB8AC3E}">
        <p14:creationId xmlns:p14="http://schemas.microsoft.com/office/powerpoint/2010/main" val="127455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448800" cy="1143000"/>
          </a:xfrm>
        </p:spPr>
        <p:txBody>
          <a:bodyPr>
            <a:normAutofit/>
          </a:bodyPr>
          <a:lstStyle/>
          <a:p>
            <a:r>
              <a:rPr lang="en-AU" dirty="0" smtClean="0"/>
              <a:t>Death and 15 year &amp; retirement exemption </a:t>
            </a:r>
            <a:br>
              <a:rPr lang="en-AU" dirty="0" smtClean="0"/>
            </a:br>
            <a:r>
              <a:rPr lang="en-AU" dirty="0" smtClean="0"/>
              <a:t>Workaround / patches</a:t>
            </a:r>
            <a:endParaRPr lang="en-AU" dirty="0"/>
          </a:p>
        </p:txBody>
      </p:sp>
      <p:sp>
        <p:nvSpPr>
          <p:cNvPr id="3" name="Content Placeholder 2"/>
          <p:cNvSpPr>
            <a:spLocks noGrp="1"/>
          </p:cNvSpPr>
          <p:nvPr>
            <p:ph idx="1"/>
          </p:nvPr>
        </p:nvSpPr>
        <p:spPr>
          <a:xfrm>
            <a:off x="457200" y="1493837"/>
            <a:ext cx="8229600" cy="563563"/>
          </a:xfrm>
        </p:spPr>
        <p:txBody>
          <a:bodyPr/>
          <a:lstStyle/>
          <a:p>
            <a:r>
              <a:rPr lang="en-AU" dirty="0" smtClean="0"/>
              <a:t>Treat as if conditions for exemption = satisfied </a:t>
            </a:r>
            <a:r>
              <a:rPr lang="en-AU" sz="1400" dirty="0"/>
              <a:t>[</a:t>
            </a:r>
            <a:r>
              <a:rPr lang="en-AU" sz="1400" dirty="0" smtClean="0"/>
              <a:t>s152-80(2)]</a:t>
            </a:r>
            <a:endParaRPr lang="en-AU" dirty="0"/>
          </a:p>
        </p:txBody>
      </p:sp>
      <p:sp>
        <p:nvSpPr>
          <p:cNvPr id="4" name="Content Placeholder 2"/>
          <p:cNvSpPr txBox="1">
            <a:spLocks/>
          </p:cNvSpPr>
          <p:nvPr/>
        </p:nvSpPr>
        <p:spPr>
          <a:xfrm>
            <a:off x="457200" y="2667000"/>
            <a:ext cx="8229600" cy="1249363"/>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a:pPr>
            <a:r>
              <a:rPr lang="en-AU" dirty="0" smtClean="0"/>
              <a:t>15 year exemption conditions </a:t>
            </a:r>
            <a:r>
              <a:rPr lang="en-AU" sz="1200" dirty="0" smtClean="0"/>
              <a:t>(s152-105(d)</a:t>
            </a:r>
            <a:endParaRPr lang="en-AU" dirty="0" smtClean="0"/>
          </a:p>
          <a:p>
            <a:pPr marL="1314406" lvl="2" indent="-457200"/>
            <a:r>
              <a:rPr lang="en-AU" sz="1600" dirty="0" smtClean="0"/>
              <a:t>≥ 55 &amp; retired; </a:t>
            </a:r>
            <a:r>
              <a:rPr lang="en-AU" sz="1600" b="1" dirty="0" smtClean="0"/>
              <a:t>or</a:t>
            </a:r>
          </a:p>
          <a:p>
            <a:pPr marL="1314406" lvl="2" indent="-457200"/>
            <a:r>
              <a:rPr lang="en-AU" sz="1600" dirty="0" smtClean="0"/>
              <a:t>Permanently incapacitated</a:t>
            </a:r>
          </a:p>
          <a:p>
            <a:pPr marL="1314406" lvl="2" indent="-457200"/>
            <a:endParaRPr lang="en-AU" dirty="0"/>
          </a:p>
        </p:txBody>
      </p:sp>
      <p:sp>
        <p:nvSpPr>
          <p:cNvPr id="5" name="Right Brace 4"/>
          <p:cNvSpPr/>
          <p:nvPr/>
        </p:nvSpPr>
        <p:spPr>
          <a:xfrm>
            <a:off x="4332514" y="3080658"/>
            <a:ext cx="152400" cy="52734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 name="Right Arrow 5"/>
          <p:cNvSpPr/>
          <p:nvPr/>
        </p:nvSpPr>
        <p:spPr bwMode="auto">
          <a:xfrm>
            <a:off x="975911" y="2063690"/>
            <a:ext cx="304800" cy="215900"/>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7" name="TextBox 6"/>
          <p:cNvSpPr txBox="1"/>
          <p:nvPr/>
        </p:nvSpPr>
        <p:spPr>
          <a:xfrm>
            <a:off x="1433111" y="1974790"/>
            <a:ext cx="7467600" cy="400110"/>
          </a:xfrm>
          <a:prstGeom prst="rect">
            <a:avLst/>
          </a:prstGeom>
          <a:noFill/>
        </p:spPr>
        <p:txBody>
          <a:bodyPr wrap="square" rtlCol="0">
            <a:spAutoFit/>
          </a:bodyPr>
          <a:lstStyle/>
          <a:p>
            <a:pPr marL="342900" indent="-342900"/>
            <a:r>
              <a:rPr lang="en-US" sz="2000" dirty="0" smtClean="0">
                <a:latin typeface="Arial "/>
              </a:rPr>
              <a:t>Difficult to satisfy conditions as deceased already dead</a:t>
            </a:r>
            <a:endParaRPr lang="en-US" sz="1600" dirty="0">
              <a:latin typeface="Arial "/>
            </a:endParaRPr>
          </a:p>
        </p:txBody>
      </p:sp>
      <p:sp>
        <p:nvSpPr>
          <p:cNvPr id="9" name="TextBox 8"/>
          <p:cNvSpPr txBox="1"/>
          <p:nvPr/>
        </p:nvSpPr>
        <p:spPr>
          <a:xfrm>
            <a:off x="4452256" y="3200400"/>
            <a:ext cx="2971800" cy="307777"/>
          </a:xfrm>
          <a:prstGeom prst="rect">
            <a:avLst/>
          </a:prstGeom>
          <a:noFill/>
        </p:spPr>
        <p:txBody>
          <a:bodyPr wrap="square" rtlCol="0">
            <a:spAutoFit/>
          </a:bodyPr>
          <a:lstStyle/>
          <a:p>
            <a:r>
              <a:rPr lang="en-AU" sz="1400" dirty="0" smtClean="0"/>
              <a:t>Deemed to be satisfied</a:t>
            </a:r>
            <a:endParaRPr lang="en-AU" sz="1400" dirty="0"/>
          </a:p>
        </p:txBody>
      </p:sp>
      <p:sp>
        <p:nvSpPr>
          <p:cNvPr id="12" name="Content Placeholder 2"/>
          <p:cNvSpPr txBox="1">
            <a:spLocks/>
          </p:cNvSpPr>
          <p:nvPr/>
        </p:nvSpPr>
        <p:spPr>
          <a:xfrm>
            <a:off x="457200" y="3962400"/>
            <a:ext cx="6400800" cy="912716"/>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startAt="2"/>
            </a:pPr>
            <a:r>
              <a:rPr lang="en-AU" dirty="0" smtClean="0"/>
              <a:t>Retirement exemption conditions </a:t>
            </a:r>
            <a:r>
              <a:rPr lang="en-AU" sz="1200" dirty="0" smtClean="0"/>
              <a:t>(s152-305(1)(b)</a:t>
            </a:r>
            <a:endParaRPr lang="en-AU" dirty="0" smtClean="0"/>
          </a:p>
          <a:p>
            <a:pPr marL="1314406" lvl="2" indent="-457200"/>
            <a:r>
              <a:rPr lang="en-AU" sz="1600" dirty="0" smtClean="0"/>
              <a:t>If &lt; 55, must contribute CGT exempt amount to super</a:t>
            </a:r>
          </a:p>
          <a:p>
            <a:pPr marL="1314406" lvl="2" indent="-457200"/>
            <a:endParaRPr lang="en-AU" dirty="0"/>
          </a:p>
        </p:txBody>
      </p:sp>
      <p:sp>
        <p:nvSpPr>
          <p:cNvPr id="13" name="TextBox 12"/>
          <p:cNvSpPr txBox="1"/>
          <p:nvPr/>
        </p:nvSpPr>
        <p:spPr>
          <a:xfrm>
            <a:off x="1676400" y="4875116"/>
            <a:ext cx="6477000" cy="584775"/>
          </a:xfrm>
          <a:prstGeom prst="rect">
            <a:avLst/>
          </a:prstGeom>
          <a:noFill/>
          <a:ln w="25400">
            <a:solidFill>
              <a:srgbClr val="C00000"/>
            </a:solidFill>
          </a:ln>
        </p:spPr>
        <p:txBody>
          <a:bodyPr wrap="square" rtlCol="0">
            <a:spAutoFit/>
          </a:bodyPr>
          <a:lstStyle/>
          <a:p>
            <a:r>
              <a:rPr lang="en-AU" sz="1600" dirty="0" smtClean="0"/>
              <a:t>Arguably still necessary to specify amount of capital gain disregarded (when lodge tax return to measure $500k cap</a:t>
            </a:r>
            <a:endParaRPr lang="en-AU" sz="1600" dirty="0"/>
          </a:p>
        </p:txBody>
      </p:sp>
      <p:sp>
        <p:nvSpPr>
          <p:cNvPr id="14" name="Right Brace 13"/>
          <p:cNvSpPr/>
          <p:nvPr/>
        </p:nvSpPr>
        <p:spPr>
          <a:xfrm>
            <a:off x="6738258" y="4363682"/>
            <a:ext cx="119742" cy="27363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5" name="TextBox 14"/>
          <p:cNvSpPr txBox="1"/>
          <p:nvPr/>
        </p:nvSpPr>
        <p:spPr>
          <a:xfrm>
            <a:off x="6858000" y="4354286"/>
            <a:ext cx="2971800" cy="307777"/>
          </a:xfrm>
          <a:prstGeom prst="rect">
            <a:avLst/>
          </a:prstGeom>
          <a:noFill/>
        </p:spPr>
        <p:txBody>
          <a:bodyPr wrap="square" rtlCol="0">
            <a:spAutoFit/>
          </a:bodyPr>
          <a:lstStyle/>
          <a:p>
            <a:r>
              <a:rPr lang="en-AU" sz="1400" dirty="0" smtClean="0"/>
              <a:t>Not necessary to do this</a:t>
            </a:r>
            <a:endParaRPr lang="en-AU" sz="1400" dirty="0"/>
          </a:p>
        </p:txBody>
      </p:sp>
    </p:spTree>
    <p:extLst>
      <p:ext uri="{BB962C8B-B14F-4D97-AF65-F5344CB8AC3E}">
        <p14:creationId xmlns:p14="http://schemas.microsoft.com/office/powerpoint/2010/main" val="765184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143000"/>
          </a:xfrm>
        </p:spPr>
        <p:txBody>
          <a:bodyPr/>
          <a:lstStyle/>
          <a:p>
            <a:r>
              <a:rPr lang="en-AU" dirty="0" smtClean="0"/>
              <a:t>Ordinarily gain from sale will be rolled over</a:t>
            </a:r>
          </a:p>
          <a:p>
            <a:pPr lvl="1"/>
            <a:r>
              <a:rPr lang="en-AU" dirty="0" smtClean="0"/>
              <a:t>But J2 happens on sale of replacement asset                                            </a:t>
            </a:r>
            <a:r>
              <a:rPr lang="en-AU" sz="1600" dirty="0" smtClean="0"/>
              <a:t>(that was bought within 2 years of death / 1 year before death)</a:t>
            </a:r>
            <a:endParaRPr lang="en-AU" dirty="0"/>
          </a:p>
        </p:txBody>
      </p:sp>
      <p:sp>
        <p:nvSpPr>
          <p:cNvPr id="4" name="Title 1"/>
          <p:cNvSpPr>
            <a:spLocks noGrp="1"/>
          </p:cNvSpPr>
          <p:nvPr>
            <p:ph type="title"/>
          </p:nvPr>
        </p:nvSpPr>
        <p:spPr>
          <a:xfrm>
            <a:off x="0" y="-76200"/>
            <a:ext cx="9448800" cy="1143000"/>
          </a:xfrm>
        </p:spPr>
        <p:txBody>
          <a:bodyPr>
            <a:normAutofit/>
          </a:bodyPr>
          <a:lstStyle/>
          <a:p>
            <a:r>
              <a:rPr lang="en-AU" dirty="0" smtClean="0"/>
              <a:t>Small business rollover, J2 &amp; death (1)</a:t>
            </a:r>
            <a:endParaRPr lang="en-AU" dirty="0"/>
          </a:p>
        </p:txBody>
      </p:sp>
      <p:cxnSp>
        <p:nvCxnSpPr>
          <p:cNvPr id="5" name="Straight Connector 4"/>
          <p:cNvCxnSpPr>
            <a:stCxn id="8" idx="0"/>
            <a:endCxn id="10" idx="2"/>
          </p:cNvCxnSpPr>
          <p:nvPr/>
        </p:nvCxnSpPr>
        <p:spPr bwMode="auto">
          <a:xfrm flipH="1" flipV="1">
            <a:off x="769864" y="2977051"/>
            <a:ext cx="10969" cy="625856"/>
          </a:xfrm>
          <a:prstGeom prst="line">
            <a:avLst/>
          </a:prstGeom>
          <a:blipFill dpi="0" rotWithShape="0">
            <a:blip r:embed="rId2"/>
            <a:srcRect/>
            <a:tile tx="0" ty="0" sx="100000" sy="100000" flip="none" algn="tl"/>
          </a:blip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Striped Right Arrow 5"/>
          <p:cNvSpPr/>
          <p:nvPr/>
        </p:nvSpPr>
        <p:spPr bwMode="auto">
          <a:xfrm>
            <a:off x="2871742" y="3097281"/>
            <a:ext cx="1569549" cy="405045"/>
          </a:xfrm>
          <a:prstGeom prst="stripedRightArrow">
            <a:avLst/>
          </a:prstGeom>
          <a:solidFill>
            <a:srgbClr val="C00000"/>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7" name="TextBox 6"/>
          <p:cNvSpPr txBox="1"/>
          <p:nvPr/>
        </p:nvSpPr>
        <p:spPr>
          <a:xfrm>
            <a:off x="874976" y="3108366"/>
            <a:ext cx="1822703" cy="238046"/>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Sells salon for </a:t>
            </a:r>
            <a:r>
              <a:rPr lang="en-US" sz="1100" b="1" dirty="0">
                <a:latin typeface="Arial" pitchFamily="34" charset="0"/>
                <a:cs typeface="Arial" pitchFamily="34" charset="0"/>
              </a:rPr>
              <a:t>$400k gain</a:t>
            </a:r>
          </a:p>
        </p:txBody>
      </p:sp>
      <p:pic>
        <p:nvPicPr>
          <p:cNvPr id="8" name="Picture 2" descr="C:\Users\rvandermerwe\Desktop\untitled.bmp"/>
          <p:cNvPicPr>
            <a:picLocks noChangeAspect="1" noChangeArrowheads="1"/>
          </p:cNvPicPr>
          <p:nvPr/>
        </p:nvPicPr>
        <p:blipFill>
          <a:blip r:embed="rId3"/>
          <a:srcRect/>
          <a:stretch>
            <a:fillRect/>
          </a:stretch>
        </p:blipFill>
        <p:spPr bwMode="auto">
          <a:xfrm>
            <a:off x="310104" y="3602906"/>
            <a:ext cx="941458" cy="962663"/>
          </a:xfrm>
          <a:prstGeom prst="rect">
            <a:avLst/>
          </a:prstGeom>
          <a:noFill/>
        </p:spPr>
      </p:pic>
      <p:grpSp>
        <p:nvGrpSpPr>
          <p:cNvPr id="9" name="Group 30"/>
          <p:cNvGrpSpPr/>
          <p:nvPr/>
        </p:nvGrpSpPr>
        <p:grpSpPr>
          <a:xfrm>
            <a:off x="338563" y="2438400"/>
            <a:ext cx="810090" cy="625455"/>
            <a:chOff x="309712" y="3508648"/>
            <a:chExt cx="936104" cy="735627"/>
          </a:xfrm>
        </p:grpSpPr>
        <p:pic>
          <p:nvPicPr>
            <p:cNvPr id="10" name="Picture 9" descr="stick_figure"/>
            <p:cNvPicPr>
              <a:picLocks noChangeAspect="1" noChangeArrowheads="1"/>
            </p:cNvPicPr>
            <p:nvPr/>
          </p:nvPicPr>
          <p:blipFill>
            <a:blip r:embed="rId4" cstate="print"/>
            <a:srcRect/>
            <a:stretch>
              <a:fillRect/>
            </a:stretch>
          </p:blipFill>
          <p:spPr bwMode="auto">
            <a:xfrm>
              <a:off x="370393" y="3508648"/>
              <a:ext cx="875423" cy="633529"/>
            </a:xfrm>
            <a:prstGeom prst="rect">
              <a:avLst/>
            </a:prstGeom>
            <a:noFill/>
            <a:ln w="9525">
              <a:noFill/>
              <a:miter lim="800000"/>
              <a:headEnd/>
              <a:tailEnd/>
            </a:ln>
          </p:spPr>
        </p:pic>
        <p:sp>
          <p:nvSpPr>
            <p:cNvPr id="11" name="TextBox 10"/>
            <p:cNvSpPr txBox="1">
              <a:spLocks noChangeArrowheads="1"/>
            </p:cNvSpPr>
            <p:nvPr/>
          </p:nvSpPr>
          <p:spPr bwMode="auto">
            <a:xfrm>
              <a:off x="309712" y="3782137"/>
              <a:ext cx="432048" cy="462138"/>
            </a:xfrm>
            <a:prstGeom prst="rect">
              <a:avLst/>
            </a:prstGeom>
            <a:noFill/>
            <a:ln w="9525">
              <a:noFill/>
              <a:miter lim="800000"/>
              <a:headEnd/>
              <a:tailEnd/>
            </a:ln>
          </p:spPr>
          <p:txBody>
            <a:bodyPr wrap="square" lIns="130046" tIns="65023" rIns="130046" bIns="65023">
              <a:spAutoFit/>
            </a:bodyPr>
            <a:lstStyle/>
            <a:p>
              <a:pPr marL="241093" indent="-241093"/>
              <a:endParaRPr lang="en-AU" sz="1700" b="1" dirty="0">
                <a:latin typeface="Arial" charset="0"/>
                <a:cs typeface="Arial" charset="0"/>
              </a:endParaRPr>
            </a:p>
          </p:txBody>
        </p:sp>
      </p:grpSp>
      <p:sp>
        <p:nvSpPr>
          <p:cNvPr id="12" name="TextBox 11"/>
          <p:cNvSpPr txBox="1"/>
          <p:nvPr/>
        </p:nvSpPr>
        <p:spPr>
          <a:xfrm>
            <a:off x="6320" y="2742867"/>
            <a:ext cx="810090" cy="411170"/>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Fabio</a:t>
            </a:r>
          </a:p>
          <a:p>
            <a:pPr algn="l"/>
            <a:r>
              <a:rPr lang="en-US" sz="1100" dirty="0">
                <a:latin typeface="Arial" pitchFamily="34" charset="0"/>
                <a:cs typeface="Arial" pitchFamily="34" charset="0"/>
              </a:rPr>
              <a:t>35 years</a:t>
            </a:r>
          </a:p>
        </p:txBody>
      </p:sp>
      <p:pic>
        <p:nvPicPr>
          <p:cNvPr id="13" name="Picture 4" descr="C:\Users\rvandermerwe\Desktop\untitled.bmp"/>
          <p:cNvPicPr>
            <a:picLocks noChangeAspect="1" noChangeArrowheads="1"/>
          </p:cNvPicPr>
          <p:nvPr/>
        </p:nvPicPr>
        <p:blipFill>
          <a:blip r:embed="rId5"/>
          <a:srcRect/>
          <a:stretch>
            <a:fillRect/>
          </a:stretch>
        </p:blipFill>
        <p:spPr bwMode="auto">
          <a:xfrm>
            <a:off x="613887" y="3097281"/>
            <a:ext cx="312841" cy="285528"/>
          </a:xfrm>
          <a:prstGeom prst="rect">
            <a:avLst/>
          </a:prstGeom>
          <a:noFill/>
        </p:spPr>
      </p:pic>
      <p:sp>
        <p:nvSpPr>
          <p:cNvPr id="14" name="TextBox 13"/>
          <p:cNvSpPr txBox="1"/>
          <p:nvPr/>
        </p:nvSpPr>
        <p:spPr>
          <a:xfrm>
            <a:off x="2719850" y="3451015"/>
            <a:ext cx="1569549" cy="411170"/>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Replacement asset rollover of $100k</a:t>
            </a:r>
          </a:p>
        </p:txBody>
      </p:sp>
      <p:sp>
        <p:nvSpPr>
          <p:cNvPr id="15" name="TextBox 14"/>
          <p:cNvSpPr txBox="1"/>
          <p:nvPr/>
        </p:nvSpPr>
        <p:spPr>
          <a:xfrm>
            <a:off x="2770480" y="2657505"/>
            <a:ext cx="1772072" cy="411170"/>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Purchases new salon for $1.5m within 2 years</a:t>
            </a:r>
          </a:p>
        </p:txBody>
      </p:sp>
      <p:pic>
        <p:nvPicPr>
          <p:cNvPr id="16" name="Picture 3" descr="C:\Users\rvandermerwe\Desktop\untitled.bmp"/>
          <p:cNvPicPr>
            <a:picLocks noChangeAspect="1" noChangeArrowheads="1"/>
          </p:cNvPicPr>
          <p:nvPr/>
        </p:nvPicPr>
        <p:blipFill>
          <a:blip r:embed="rId6"/>
          <a:srcRect/>
          <a:stretch>
            <a:fillRect/>
          </a:stretch>
        </p:blipFill>
        <p:spPr bwMode="auto">
          <a:xfrm>
            <a:off x="4238768" y="3654218"/>
            <a:ext cx="1079465" cy="911351"/>
          </a:xfrm>
          <a:prstGeom prst="rect">
            <a:avLst/>
          </a:prstGeom>
          <a:noFill/>
        </p:spPr>
      </p:pic>
      <p:cxnSp>
        <p:nvCxnSpPr>
          <p:cNvPr id="17" name="Straight Connector 16"/>
          <p:cNvCxnSpPr>
            <a:endCxn id="19" idx="2"/>
          </p:cNvCxnSpPr>
          <p:nvPr/>
        </p:nvCxnSpPr>
        <p:spPr bwMode="auto">
          <a:xfrm flipH="1" flipV="1">
            <a:off x="4804587" y="3048577"/>
            <a:ext cx="10969" cy="625856"/>
          </a:xfrm>
          <a:prstGeom prst="line">
            <a:avLst/>
          </a:prstGeom>
          <a:blipFill dpi="0" rotWithShape="0">
            <a:blip r:embed="rId2"/>
            <a:srcRect/>
            <a:tile tx="0" ty="0" sx="100000" sy="100000" flip="none" algn="tl"/>
          </a:blip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 name="Group 30"/>
          <p:cNvGrpSpPr/>
          <p:nvPr/>
        </p:nvGrpSpPr>
        <p:grpSpPr>
          <a:xfrm>
            <a:off x="4373286" y="2509927"/>
            <a:ext cx="810090" cy="625455"/>
            <a:chOff x="309712" y="3508648"/>
            <a:chExt cx="936104" cy="735627"/>
          </a:xfrm>
        </p:grpSpPr>
        <p:pic>
          <p:nvPicPr>
            <p:cNvPr id="19" name="Picture 18" descr="stick_figure"/>
            <p:cNvPicPr>
              <a:picLocks noChangeAspect="1" noChangeArrowheads="1"/>
            </p:cNvPicPr>
            <p:nvPr/>
          </p:nvPicPr>
          <p:blipFill>
            <a:blip r:embed="rId4" cstate="print"/>
            <a:srcRect/>
            <a:stretch>
              <a:fillRect/>
            </a:stretch>
          </p:blipFill>
          <p:spPr bwMode="auto">
            <a:xfrm>
              <a:off x="370393" y="3508648"/>
              <a:ext cx="875423" cy="633529"/>
            </a:xfrm>
            <a:prstGeom prst="rect">
              <a:avLst/>
            </a:prstGeom>
            <a:noFill/>
            <a:ln w="9525">
              <a:noFill/>
              <a:miter lim="800000"/>
              <a:headEnd/>
              <a:tailEnd/>
            </a:ln>
          </p:spPr>
        </p:pic>
        <p:sp>
          <p:nvSpPr>
            <p:cNvPr id="20" name="TextBox 19"/>
            <p:cNvSpPr txBox="1">
              <a:spLocks noChangeArrowheads="1"/>
            </p:cNvSpPr>
            <p:nvPr/>
          </p:nvSpPr>
          <p:spPr bwMode="auto">
            <a:xfrm>
              <a:off x="309712" y="3782137"/>
              <a:ext cx="432048" cy="462138"/>
            </a:xfrm>
            <a:prstGeom prst="rect">
              <a:avLst/>
            </a:prstGeom>
            <a:noFill/>
            <a:ln w="9525">
              <a:noFill/>
              <a:miter lim="800000"/>
              <a:headEnd/>
              <a:tailEnd/>
            </a:ln>
          </p:spPr>
          <p:txBody>
            <a:bodyPr wrap="square" lIns="130046" tIns="65023" rIns="130046" bIns="65023">
              <a:spAutoFit/>
            </a:bodyPr>
            <a:lstStyle/>
            <a:p>
              <a:pPr marL="241093" indent="-241093"/>
              <a:endParaRPr lang="en-AU" sz="1700" b="1" dirty="0">
                <a:latin typeface="Arial" charset="0"/>
                <a:cs typeface="Arial" charset="0"/>
              </a:endParaRPr>
            </a:p>
          </p:txBody>
        </p:sp>
      </p:grpSp>
      <p:sp>
        <p:nvSpPr>
          <p:cNvPr id="21" name="TextBox 20"/>
          <p:cNvSpPr txBox="1"/>
          <p:nvPr/>
        </p:nvSpPr>
        <p:spPr>
          <a:xfrm>
            <a:off x="4086877" y="4565569"/>
            <a:ext cx="1468288" cy="238046"/>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Replacement asset</a:t>
            </a:r>
          </a:p>
        </p:txBody>
      </p:sp>
      <p:sp>
        <p:nvSpPr>
          <p:cNvPr id="22" name="Striped Right Arrow 21"/>
          <p:cNvSpPr/>
          <p:nvPr/>
        </p:nvSpPr>
        <p:spPr bwMode="auto">
          <a:xfrm>
            <a:off x="5403274" y="3097281"/>
            <a:ext cx="1062304" cy="405045"/>
          </a:xfrm>
          <a:prstGeom prst="stripedRightArrow">
            <a:avLst/>
          </a:prstGeom>
          <a:solidFill>
            <a:srgbClr val="C00000"/>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23" name="TextBox 22"/>
          <p:cNvSpPr txBox="1"/>
          <p:nvPr/>
        </p:nvSpPr>
        <p:spPr>
          <a:xfrm>
            <a:off x="5048858" y="2675026"/>
            <a:ext cx="1946135" cy="411170"/>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3 years later Fabio sells replacement asset for $1.8M</a:t>
            </a:r>
          </a:p>
        </p:txBody>
      </p:sp>
      <p:sp>
        <p:nvSpPr>
          <p:cNvPr id="24" name="TextBox 23"/>
          <p:cNvSpPr txBox="1"/>
          <p:nvPr/>
        </p:nvSpPr>
        <p:spPr>
          <a:xfrm>
            <a:off x="6517147" y="3147912"/>
            <a:ext cx="1772072" cy="324608"/>
          </a:xfrm>
          <a:prstGeom prst="rect">
            <a:avLst/>
          </a:prstGeom>
          <a:noFill/>
        </p:spPr>
        <p:txBody>
          <a:bodyPr wrap="square" lIns="64291" tIns="32146" rIns="64291" bIns="32146" rtlCol="0">
            <a:spAutoFit/>
          </a:bodyPr>
          <a:lstStyle/>
          <a:p>
            <a:r>
              <a:rPr lang="en-US" sz="1700" dirty="0">
                <a:latin typeface="Arial Black" pitchFamily="34" charset="0"/>
              </a:rPr>
              <a:t>CGT event J2</a:t>
            </a:r>
          </a:p>
        </p:txBody>
      </p:sp>
      <p:sp>
        <p:nvSpPr>
          <p:cNvPr id="25" name="Striped Right Arrow 24"/>
          <p:cNvSpPr/>
          <p:nvPr/>
        </p:nvSpPr>
        <p:spPr bwMode="auto">
          <a:xfrm rot="5400000">
            <a:off x="7200660" y="3527642"/>
            <a:ext cx="253154" cy="202523"/>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26" name="TextBox 25"/>
          <p:cNvSpPr txBox="1"/>
          <p:nvPr/>
        </p:nvSpPr>
        <p:spPr>
          <a:xfrm>
            <a:off x="6112102" y="3856741"/>
            <a:ext cx="3870098" cy="584295"/>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2 Capital gains:</a:t>
            </a:r>
          </a:p>
          <a:p>
            <a:pPr marL="241093" indent="-241093">
              <a:buFont typeface="+mj-lt"/>
              <a:buAutoNum type="arabicPeriod"/>
            </a:pPr>
            <a:r>
              <a:rPr lang="en-US" sz="1100" dirty="0">
                <a:latin typeface="Arial" pitchFamily="34" charset="0"/>
                <a:cs typeface="Arial" pitchFamily="34" charset="0"/>
              </a:rPr>
              <a:t>$100k (original gain that received rollover)</a:t>
            </a:r>
          </a:p>
          <a:p>
            <a:pPr marL="241093" indent="-241093">
              <a:buFont typeface="+mj-lt"/>
              <a:buAutoNum type="arabicPeriod"/>
            </a:pPr>
            <a:r>
              <a:rPr lang="en-US" sz="1100" dirty="0">
                <a:latin typeface="Arial" pitchFamily="34" charset="0"/>
                <a:cs typeface="Arial" pitchFamily="34" charset="0"/>
              </a:rPr>
              <a:t>$300k (capital gain on replacement asset)</a:t>
            </a:r>
          </a:p>
        </p:txBody>
      </p:sp>
      <p:sp>
        <p:nvSpPr>
          <p:cNvPr id="27" name="Striped Right Arrow 26"/>
          <p:cNvSpPr/>
          <p:nvPr/>
        </p:nvSpPr>
        <p:spPr bwMode="auto">
          <a:xfrm rot="5400000">
            <a:off x="1428769" y="3577593"/>
            <a:ext cx="556937" cy="101261"/>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28" name="TextBox 27"/>
          <p:cNvSpPr txBox="1"/>
          <p:nvPr/>
        </p:nvSpPr>
        <p:spPr>
          <a:xfrm>
            <a:off x="1403453" y="3957321"/>
            <a:ext cx="1417658" cy="541013"/>
          </a:xfrm>
          <a:prstGeom prst="rect">
            <a:avLst/>
          </a:prstGeom>
          <a:noFill/>
        </p:spPr>
        <p:txBody>
          <a:bodyPr wrap="square" lIns="64291" tIns="32146" rIns="64291" bIns="32146" rtlCol="0">
            <a:spAutoFit/>
          </a:bodyPr>
          <a:lstStyle/>
          <a:p>
            <a:pPr marL="241093" indent="-241093"/>
            <a:r>
              <a:rPr lang="en-US" sz="1100" dirty="0">
                <a:latin typeface="Arial" pitchFamily="34" charset="0"/>
                <a:cs typeface="Arial" pitchFamily="34" charset="0"/>
              </a:rPr>
              <a:t>Applies:</a:t>
            </a:r>
          </a:p>
          <a:p>
            <a:pPr marL="241093" indent="-241093">
              <a:buFont typeface="+mj-lt"/>
              <a:buAutoNum type="arabicPeriod"/>
            </a:pPr>
            <a:r>
              <a:rPr lang="en-US" sz="1000" dirty="0">
                <a:latin typeface="Arial" pitchFamily="34" charset="0"/>
                <a:cs typeface="Arial" pitchFamily="34" charset="0"/>
              </a:rPr>
              <a:t>CGT discount</a:t>
            </a:r>
          </a:p>
          <a:p>
            <a:pPr marL="241093" indent="-241093">
              <a:buFont typeface="+mj-lt"/>
              <a:buAutoNum type="arabicPeriod"/>
            </a:pPr>
            <a:r>
              <a:rPr lang="en-US" sz="1000" dirty="0">
                <a:latin typeface="Arial" pitchFamily="34" charset="0"/>
                <a:cs typeface="Arial" pitchFamily="34" charset="0"/>
              </a:rPr>
              <a:t>50% reduction</a:t>
            </a:r>
          </a:p>
        </p:txBody>
      </p:sp>
      <p:sp>
        <p:nvSpPr>
          <p:cNvPr id="29" name="Striped Right Arrow 28"/>
          <p:cNvSpPr/>
          <p:nvPr/>
        </p:nvSpPr>
        <p:spPr bwMode="auto">
          <a:xfrm rot="5400000">
            <a:off x="1428769" y="4792726"/>
            <a:ext cx="556937" cy="101261"/>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30" name="TextBox 29"/>
          <p:cNvSpPr txBox="1"/>
          <p:nvPr/>
        </p:nvSpPr>
        <p:spPr>
          <a:xfrm>
            <a:off x="998408" y="5239010"/>
            <a:ext cx="1417658" cy="238046"/>
          </a:xfrm>
          <a:prstGeom prst="rect">
            <a:avLst/>
          </a:prstGeom>
          <a:noFill/>
        </p:spPr>
        <p:txBody>
          <a:bodyPr wrap="square" lIns="64291" tIns="32146" rIns="64291" bIns="32146" rtlCol="0">
            <a:spAutoFit/>
          </a:bodyPr>
          <a:lstStyle/>
          <a:p>
            <a:pPr marL="241093" indent="-241093"/>
            <a:r>
              <a:rPr lang="en-US" sz="1100" b="1" dirty="0">
                <a:latin typeface="Arial" pitchFamily="34" charset="0"/>
                <a:cs typeface="Arial" pitchFamily="34" charset="0"/>
              </a:rPr>
              <a:t>Net gain = $100k</a:t>
            </a:r>
          </a:p>
        </p:txBody>
      </p:sp>
      <p:sp>
        <p:nvSpPr>
          <p:cNvPr id="31" name="Striped Right Arrow 30"/>
          <p:cNvSpPr/>
          <p:nvPr/>
        </p:nvSpPr>
        <p:spPr bwMode="auto">
          <a:xfrm rot="5400000">
            <a:off x="7211746" y="4539572"/>
            <a:ext cx="253154" cy="202523"/>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32" name="TextBox 31"/>
          <p:cNvSpPr txBox="1"/>
          <p:nvPr/>
        </p:nvSpPr>
        <p:spPr>
          <a:xfrm>
            <a:off x="6112102" y="4740053"/>
            <a:ext cx="3053081" cy="411170"/>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Apply CGT discount &amp; CGT reduction to $300k replacement asset gain = $75k</a:t>
            </a:r>
          </a:p>
        </p:txBody>
      </p:sp>
      <p:sp>
        <p:nvSpPr>
          <p:cNvPr id="33" name="Striped Right Arrow 32"/>
          <p:cNvSpPr/>
          <p:nvPr/>
        </p:nvSpPr>
        <p:spPr bwMode="auto">
          <a:xfrm rot="9799810">
            <a:off x="5523657" y="4944037"/>
            <a:ext cx="556937" cy="214925"/>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34" name="TextBox 33"/>
          <p:cNvSpPr txBox="1"/>
          <p:nvPr/>
        </p:nvSpPr>
        <p:spPr>
          <a:xfrm>
            <a:off x="3732462" y="5172457"/>
            <a:ext cx="3645405" cy="238046"/>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This means $175k gain in year</a:t>
            </a:r>
          </a:p>
        </p:txBody>
      </p:sp>
      <p:sp>
        <p:nvSpPr>
          <p:cNvPr id="35" name="Striped Right Arrow 34"/>
          <p:cNvSpPr/>
          <p:nvPr/>
        </p:nvSpPr>
        <p:spPr bwMode="auto">
          <a:xfrm rot="1353704">
            <a:off x="4826417" y="5466481"/>
            <a:ext cx="556937" cy="214925"/>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36" name="TextBox 35"/>
          <p:cNvSpPr txBox="1"/>
          <p:nvPr/>
        </p:nvSpPr>
        <p:spPr>
          <a:xfrm>
            <a:off x="5403273" y="5526871"/>
            <a:ext cx="3645405" cy="584295"/>
          </a:xfrm>
          <a:prstGeom prst="rect">
            <a:avLst/>
          </a:prstGeom>
          <a:noFill/>
        </p:spPr>
        <p:txBody>
          <a:bodyPr wrap="square" lIns="64291" tIns="32146" rIns="64291" bIns="32146" rtlCol="0">
            <a:spAutoFit/>
          </a:bodyPr>
          <a:lstStyle/>
          <a:p>
            <a:pPr algn="l"/>
            <a:r>
              <a:rPr lang="en-US" sz="1100" dirty="0">
                <a:latin typeface="Arial" pitchFamily="34" charset="0"/>
                <a:cs typeface="Arial" pitchFamily="34" charset="0"/>
              </a:rPr>
              <a:t>Potential to apply to $175k gain:</a:t>
            </a:r>
          </a:p>
          <a:p>
            <a:pPr marL="241093" indent="-241093">
              <a:buFont typeface="+mj-lt"/>
              <a:buAutoNum type="arabicPeriod"/>
            </a:pPr>
            <a:r>
              <a:rPr lang="en-US" sz="1100" dirty="0">
                <a:latin typeface="Arial" pitchFamily="34" charset="0"/>
                <a:cs typeface="Arial" pitchFamily="34" charset="0"/>
              </a:rPr>
              <a:t>Retirement exemption</a:t>
            </a:r>
          </a:p>
          <a:p>
            <a:pPr marL="241093" indent="-241093">
              <a:buFont typeface="+mj-lt"/>
              <a:buAutoNum type="arabicPeriod"/>
            </a:pPr>
            <a:r>
              <a:rPr lang="en-US" sz="1100" dirty="0">
                <a:latin typeface="Arial" pitchFamily="34" charset="0"/>
                <a:cs typeface="Arial" pitchFamily="34" charset="0"/>
              </a:rPr>
              <a:t>Rollover relief</a:t>
            </a:r>
          </a:p>
        </p:txBody>
      </p:sp>
      <p:sp>
        <p:nvSpPr>
          <p:cNvPr id="37" name="TextBox 36"/>
          <p:cNvSpPr txBox="1"/>
          <p:nvPr/>
        </p:nvSpPr>
        <p:spPr>
          <a:xfrm>
            <a:off x="-14204" y="5830654"/>
            <a:ext cx="2344253" cy="281327"/>
          </a:xfrm>
          <a:prstGeom prst="rect">
            <a:avLst/>
          </a:prstGeom>
          <a:noFill/>
        </p:spPr>
        <p:txBody>
          <a:bodyPr wrap="square" lIns="64291" tIns="32146" rIns="64291" bIns="32146" rtlCol="0">
            <a:spAutoFit/>
          </a:bodyPr>
          <a:lstStyle/>
          <a:p>
            <a:pPr algn="l"/>
            <a:r>
              <a:rPr lang="en-US" sz="1400" dirty="0">
                <a:latin typeface="Arial "/>
                <a:cs typeface="Arial" pitchFamily="34" charset="0"/>
              </a:rPr>
              <a:t>*s104-185</a:t>
            </a:r>
          </a:p>
        </p:txBody>
      </p:sp>
      <p:sp>
        <p:nvSpPr>
          <p:cNvPr id="38" name="Oval 37"/>
          <p:cNvSpPr/>
          <p:nvPr/>
        </p:nvSpPr>
        <p:spPr>
          <a:xfrm>
            <a:off x="2609537" y="2590799"/>
            <a:ext cx="1962463" cy="544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Oval 38"/>
          <p:cNvSpPr/>
          <p:nvPr/>
        </p:nvSpPr>
        <p:spPr>
          <a:xfrm>
            <a:off x="6447267" y="3037924"/>
            <a:ext cx="1962463" cy="5445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TextBox 39"/>
          <p:cNvSpPr txBox="1"/>
          <p:nvPr/>
        </p:nvSpPr>
        <p:spPr>
          <a:xfrm>
            <a:off x="1981200" y="1970901"/>
            <a:ext cx="4412166" cy="276999"/>
          </a:xfrm>
          <a:prstGeom prst="rect">
            <a:avLst/>
          </a:prstGeom>
          <a:noFill/>
          <a:ln w="25400">
            <a:solidFill>
              <a:srgbClr val="C00000"/>
            </a:solidFill>
          </a:ln>
        </p:spPr>
        <p:txBody>
          <a:bodyPr wrap="square" rtlCol="0">
            <a:spAutoFit/>
          </a:bodyPr>
          <a:lstStyle/>
          <a:p>
            <a:r>
              <a:rPr lang="en-AU" sz="1200" dirty="0" smtClean="0"/>
              <a:t>But no J2 if deceased dies before can sell replacement asset</a:t>
            </a:r>
            <a:endParaRPr lang="en-AU" sz="1200" dirty="0"/>
          </a:p>
        </p:txBody>
      </p:sp>
    </p:spTree>
    <p:extLst>
      <p:ext uri="{BB962C8B-B14F-4D97-AF65-F5344CB8AC3E}">
        <p14:creationId xmlns:p14="http://schemas.microsoft.com/office/powerpoint/2010/main" val="3016422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smtClean="0"/>
              <a:t>Small business rollover, J2 &amp; death (2)</a:t>
            </a:r>
            <a:endParaRPr lang="en-AU" dirty="0"/>
          </a:p>
        </p:txBody>
      </p:sp>
      <p:sp>
        <p:nvSpPr>
          <p:cNvPr id="3" name="Content Placeholder 2"/>
          <p:cNvSpPr>
            <a:spLocks noGrp="1"/>
          </p:cNvSpPr>
          <p:nvPr>
            <p:ph idx="1"/>
          </p:nvPr>
        </p:nvSpPr>
        <p:spPr>
          <a:xfrm>
            <a:off x="457200" y="1295401"/>
            <a:ext cx="8229600" cy="1131234"/>
          </a:xfrm>
        </p:spPr>
        <p:txBody>
          <a:bodyPr/>
          <a:lstStyle/>
          <a:p>
            <a:r>
              <a:rPr lang="en-AU" dirty="0" smtClean="0"/>
              <a:t>If deceased died while subject to rollover</a:t>
            </a:r>
          </a:p>
          <a:p>
            <a:pPr lvl="1"/>
            <a:r>
              <a:rPr lang="en-AU" dirty="0" smtClean="0"/>
              <a:t>No capital gain for LPR/beneficiary/TT</a:t>
            </a:r>
            <a:endParaRPr lang="en-AU" dirty="0"/>
          </a:p>
        </p:txBody>
      </p:sp>
      <p:cxnSp>
        <p:nvCxnSpPr>
          <p:cNvPr id="4" name="Straight Connector 3"/>
          <p:cNvCxnSpPr>
            <a:cxnSpLocks noChangeShapeType="1"/>
          </p:cNvCxnSpPr>
          <p:nvPr/>
        </p:nvCxnSpPr>
        <p:spPr bwMode="auto">
          <a:xfrm rot="5400000">
            <a:off x="2519451" y="2984579"/>
            <a:ext cx="719137" cy="0"/>
          </a:xfrm>
          <a:prstGeom prst="line">
            <a:avLst/>
          </a:prstGeom>
          <a:noFill/>
          <a:ln w="38100" algn="ctr">
            <a:solidFill>
              <a:schemeClr val="tx1"/>
            </a:solidFill>
            <a:round/>
            <a:headEnd/>
            <a:tailEnd/>
          </a:ln>
        </p:spPr>
      </p:cxnSp>
      <p:cxnSp>
        <p:nvCxnSpPr>
          <p:cNvPr id="5" name="Straight Connector 4"/>
          <p:cNvCxnSpPr/>
          <p:nvPr/>
        </p:nvCxnSpPr>
        <p:spPr bwMode="auto">
          <a:xfrm flipV="1">
            <a:off x="281613" y="2817367"/>
            <a:ext cx="8037053" cy="57781"/>
          </a:xfrm>
          <a:prstGeom prst="line">
            <a:avLst/>
          </a:prstGeom>
          <a:blipFill dpi="0" rotWithShape="0">
            <a:blip r:embed="rId2"/>
            <a:srcRect/>
            <a:tile tx="0" ty="0" sx="100000" sy="100000" flip="none" algn="tl"/>
          </a:bli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p:cNvCxnSpPr>
            <a:cxnSpLocks noChangeShapeType="1"/>
          </p:cNvCxnSpPr>
          <p:nvPr/>
        </p:nvCxnSpPr>
        <p:spPr bwMode="auto">
          <a:xfrm rot="5400000">
            <a:off x="570121" y="2991643"/>
            <a:ext cx="719137" cy="0"/>
          </a:xfrm>
          <a:prstGeom prst="line">
            <a:avLst/>
          </a:prstGeom>
          <a:noFill/>
          <a:ln w="38100" algn="ctr">
            <a:solidFill>
              <a:schemeClr val="tx1"/>
            </a:solidFill>
            <a:round/>
            <a:headEnd/>
            <a:tailEnd/>
          </a:ln>
        </p:spPr>
      </p:cxnSp>
      <p:sp>
        <p:nvSpPr>
          <p:cNvPr id="7" name="TextBox 23"/>
          <p:cNvSpPr txBox="1">
            <a:spLocks noChangeArrowheads="1"/>
          </p:cNvSpPr>
          <p:nvPr/>
        </p:nvSpPr>
        <p:spPr bwMode="auto">
          <a:xfrm>
            <a:off x="-30590" y="2221049"/>
            <a:ext cx="1918741" cy="411170"/>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CGT event                     (Sells asset)</a:t>
            </a:r>
          </a:p>
        </p:txBody>
      </p:sp>
      <p:cxnSp>
        <p:nvCxnSpPr>
          <p:cNvPr id="8" name="Straight Connector 7"/>
          <p:cNvCxnSpPr>
            <a:cxnSpLocks noChangeShapeType="1"/>
          </p:cNvCxnSpPr>
          <p:nvPr/>
        </p:nvCxnSpPr>
        <p:spPr bwMode="auto">
          <a:xfrm rot="5400000">
            <a:off x="4442349" y="3001952"/>
            <a:ext cx="719137" cy="0"/>
          </a:xfrm>
          <a:prstGeom prst="line">
            <a:avLst/>
          </a:prstGeom>
          <a:noFill/>
          <a:ln w="38100" algn="ctr">
            <a:solidFill>
              <a:schemeClr val="tx1"/>
            </a:solidFill>
            <a:round/>
            <a:headEnd/>
            <a:tailEnd/>
          </a:ln>
        </p:spPr>
      </p:cxnSp>
      <p:sp>
        <p:nvSpPr>
          <p:cNvPr id="9" name="Striped Right Arrow 8"/>
          <p:cNvSpPr/>
          <p:nvPr/>
        </p:nvSpPr>
        <p:spPr bwMode="auto">
          <a:xfrm>
            <a:off x="938746" y="3689744"/>
            <a:ext cx="3847928" cy="253153"/>
          </a:xfrm>
          <a:prstGeom prst="stripedRightArrow">
            <a:avLst/>
          </a:prstGeom>
          <a:solidFill>
            <a:srgbClr val="C00000"/>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10" name="TextBox 9"/>
          <p:cNvSpPr txBox="1"/>
          <p:nvPr/>
        </p:nvSpPr>
        <p:spPr>
          <a:xfrm>
            <a:off x="1013628" y="3914723"/>
            <a:ext cx="3863172" cy="280363"/>
          </a:xfrm>
          <a:prstGeom prst="rect">
            <a:avLst/>
          </a:prstGeom>
          <a:noFill/>
        </p:spPr>
        <p:txBody>
          <a:bodyPr wrap="square" lIns="64291" tIns="32146" rIns="64291" bIns="32146" rtlCol="0">
            <a:spAutoFit/>
          </a:bodyPr>
          <a:lstStyle/>
          <a:p>
            <a:pPr algn="l"/>
            <a:r>
              <a:rPr lang="en-US" sz="1400" dirty="0">
                <a:latin typeface="Arial Black" pitchFamily="34" charset="0"/>
                <a:cs typeface="Arial" pitchFamily="34" charset="0"/>
              </a:rPr>
              <a:t>2 </a:t>
            </a:r>
            <a:r>
              <a:rPr lang="en-US" sz="1400" dirty="0" smtClean="0">
                <a:latin typeface="Arial Black" pitchFamily="34" charset="0"/>
                <a:cs typeface="Arial" pitchFamily="34" charset="0"/>
              </a:rPr>
              <a:t>Years to get replacement asset</a:t>
            </a:r>
            <a:endParaRPr lang="en-US" sz="1400" dirty="0">
              <a:latin typeface="Arial Black" pitchFamily="34" charset="0"/>
              <a:cs typeface="Arial" pitchFamily="34" charset="0"/>
            </a:endParaRPr>
          </a:p>
        </p:txBody>
      </p:sp>
      <p:pic>
        <p:nvPicPr>
          <p:cNvPr id="11" name="Picture 4" descr="C:\Users\rvandermerwe\Desktop\untitled.bmp"/>
          <p:cNvPicPr>
            <a:picLocks noChangeAspect="1" noChangeArrowheads="1"/>
          </p:cNvPicPr>
          <p:nvPr/>
        </p:nvPicPr>
        <p:blipFill>
          <a:blip r:embed="rId3"/>
          <a:srcRect/>
          <a:stretch>
            <a:fillRect/>
          </a:stretch>
        </p:blipFill>
        <p:spPr bwMode="auto">
          <a:xfrm>
            <a:off x="798941" y="2733481"/>
            <a:ext cx="257375" cy="239288"/>
          </a:xfrm>
          <a:prstGeom prst="rect">
            <a:avLst/>
          </a:prstGeom>
          <a:noFill/>
        </p:spPr>
      </p:pic>
      <p:sp>
        <p:nvSpPr>
          <p:cNvPr id="12" name="TextBox 23"/>
          <p:cNvSpPr txBox="1">
            <a:spLocks noChangeArrowheads="1"/>
          </p:cNvSpPr>
          <p:nvPr/>
        </p:nvSpPr>
        <p:spPr bwMode="auto">
          <a:xfrm>
            <a:off x="-35387" y="3301502"/>
            <a:ext cx="1918741" cy="238046"/>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10 May 2012</a:t>
            </a:r>
          </a:p>
        </p:txBody>
      </p:sp>
      <p:sp>
        <p:nvSpPr>
          <p:cNvPr id="13" name="TextBox 23"/>
          <p:cNvSpPr txBox="1">
            <a:spLocks noChangeArrowheads="1"/>
          </p:cNvSpPr>
          <p:nvPr/>
        </p:nvSpPr>
        <p:spPr bwMode="auto">
          <a:xfrm>
            <a:off x="3841000" y="3290417"/>
            <a:ext cx="1918741" cy="238046"/>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10 May 2014</a:t>
            </a:r>
          </a:p>
        </p:txBody>
      </p:sp>
      <p:sp>
        <p:nvSpPr>
          <p:cNvPr id="14" name="TextBox 23"/>
          <p:cNvSpPr txBox="1">
            <a:spLocks noChangeArrowheads="1"/>
          </p:cNvSpPr>
          <p:nvPr/>
        </p:nvSpPr>
        <p:spPr bwMode="auto">
          <a:xfrm>
            <a:off x="1917037" y="3310606"/>
            <a:ext cx="1918741" cy="238046"/>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10 May 2013</a:t>
            </a:r>
          </a:p>
        </p:txBody>
      </p:sp>
      <p:sp>
        <p:nvSpPr>
          <p:cNvPr id="15" name="TextBox 14"/>
          <p:cNvSpPr txBox="1"/>
          <p:nvPr/>
        </p:nvSpPr>
        <p:spPr>
          <a:xfrm>
            <a:off x="5105400" y="3779349"/>
            <a:ext cx="3392252" cy="495807"/>
          </a:xfrm>
          <a:prstGeom prst="rect">
            <a:avLst/>
          </a:prstGeom>
          <a:noFill/>
        </p:spPr>
        <p:txBody>
          <a:bodyPr wrap="square" lIns="64291" tIns="32146" rIns="64291" bIns="32146" rtlCol="0">
            <a:spAutoFit/>
          </a:bodyPr>
          <a:lstStyle/>
          <a:p>
            <a:pPr algn="l"/>
            <a:r>
              <a:rPr lang="en-US" sz="1400" b="1" dirty="0" smtClean="0">
                <a:latin typeface="Arial" pitchFamily="34" charset="0"/>
                <a:cs typeface="Arial" pitchFamily="34" charset="0"/>
              </a:rPr>
              <a:t>Ordinarily J2 capital gain</a:t>
            </a:r>
          </a:p>
          <a:p>
            <a:pPr algn="l"/>
            <a:r>
              <a:rPr lang="en-US" sz="1400" b="1" dirty="0" smtClean="0">
                <a:latin typeface="Arial" pitchFamily="34" charset="0"/>
                <a:cs typeface="Arial" pitchFamily="34" charset="0"/>
              </a:rPr>
              <a:t>(but disregarded here per s128-10)</a:t>
            </a:r>
          </a:p>
        </p:txBody>
      </p:sp>
      <p:cxnSp>
        <p:nvCxnSpPr>
          <p:cNvPr id="16" name="Straight Connector 15"/>
          <p:cNvCxnSpPr>
            <a:cxnSpLocks noChangeShapeType="1"/>
          </p:cNvCxnSpPr>
          <p:nvPr/>
        </p:nvCxnSpPr>
        <p:spPr bwMode="auto">
          <a:xfrm rot="5400000">
            <a:off x="6393707" y="3013959"/>
            <a:ext cx="719137" cy="0"/>
          </a:xfrm>
          <a:prstGeom prst="line">
            <a:avLst/>
          </a:prstGeom>
          <a:noFill/>
          <a:ln w="38100" algn="ctr">
            <a:solidFill>
              <a:schemeClr val="tx1"/>
            </a:solidFill>
            <a:round/>
            <a:headEnd/>
            <a:tailEnd/>
          </a:ln>
        </p:spPr>
      </p:cxnSp>
      <p:sp>
        <p:nvSpPr>
          <p:cNvPr id="17" name="TextBox 23"/>
          <p:cNvSpPr txBox="1">
            <a:spLocks noChangeArrowheads="1"/>
          </p:cNvSpPr>
          <p:nvPr/>
        </p:nvSpPr>
        <p:spPr bwMode="auto">
          <a:xfrm>
            <a:off x="5792358" y="3302423"/>
            <a:ext cx="1918741" cy="238046"/>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10 May 2015</a:t>
            </a:r>
          </a:p>
        </p:txBody>
      </p:sp>
      <p:pic>
        <p:nvPicPr>
          <p:cNvPr id="18" name="Picture 4" descr="C:\Users\rvandermerwe\Desktop\untitled.bmp"/>
          <p:cNvPicPr>
            <a:picLocks noChangeAspect="1" noChangeArrowheads="1"/>
          </p:cNvPicPr>
          <p:nvPr/>
        </p:nvPicPr>
        <p:blipFill>
          <a:blip r:embed="rId3"/>
          <a:srcRect/>
          <a:stretch>
            <a:fillRect/>
          </a:stretch>
        </p:blipFill>
        <p:spPr bwMode="auto">
          <a:xfrm>
            <a:off x="5990233" y="2716106"/>
            <a:ext cx="257375" cy="239288"/>
          </a:xfrm>
          <a:prstGeom prst="rect">
            <a:avLst/>
          </a:prstGeom>
          <a:noFill/>
        </p:spPr>
      </p:pic>
      <p:sp>
        <p:nvSpPr>
          <p:cNvPr id="19" name="TextBox 23"/>
          <p:cNvSpPr txBox="1">
            <a:spLocks noChangeArrowheads="1"/>
          </p:cNvSpPr>
          <p:nvPr/>
        </p:nvSpPr>
        <p:spPr bwMode="auto">
          <a:xfrm>
            <a:off x="5156331" y="2209800"/>
            <a:ext cx="1918741" cy="403474"/>
          </a:xfrm>
          <a:prstGeom prst="rect">
            <a:avLst/>
          </a:prstGeom>
          <a:noFill/>
          <a:ln w="9525">
            <a:noFill/>
            <a:miter lim="800000"/>
            <a:headEnd/>
            <a:tailEnd/>
          </a:ln>
        </p:spPr>
        <p:txBody>
          <a:bodyPr wrap="square" lIns="64291" tIns="32146" rIns="64291" bIns="32146">
            <a:spAutoFit/>
          </a:bodyPr>
          <a:lstStyle/>
          <a:p>
            <a:pPr algn="ctr"/>
            <a:r>
              <a:rPr lang="en-AU" sz="1100" dirty="0">
                <a:latin typeface="Arial" charset="0"/>
              </a:rPr>
              <a:t>CGT event                     </a:t>
            </a:r>
            <a:r>
              <a:rPr lang="en-AU" sz="1100" b="1" dirty="0" smtClean="0">
                <a:latin typeface="Arial" charset="0"/>
              </a:rPr>
              <a:t>(Deceased died</a:t>
            </a:r>
            <a:r>
              <a:rPr lang="en-AU" sz="1100" dirty="0" smtClean="0">
                <a:latin typeface="Arial" charset="0"/>
              </a:rPr>
              <a:t>)</a:t>
            </a:r>
            <a:endParaRPr lang="en-AU" sz="1100" dirty="0">
              <a:latin typeface="Arial" charset="0"/>
            </a:endParaRPr>
          </a:p>
        </p:txBody>
      </p:sp>
      <p:sp>
        <p:nvSpPr>
          <p:cNvPr id="20" name="Striped Right Arrow 19"/>
          <p:cNvSpPr/>
          <p:nvPr/>
        </p:nvSpPr>
        <p:spPr bwMode="auto">
          <a:xfrm rot="5400000">
            <a:off x="5986513" y="3450250"/>
            <a:ext cx="253154" cy="202523"/>
          </a:xfrm>
          <a:prstGeom prst="stripedRightArrow">
            <a:avLst/>
          </a:prstGeom>
          <a:solidFill>
            <a:srgbClr val="EF3E42"/>
          </a:solidFill>
          <a:ln w="635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000000"/>
              </a:solidFill>
              <a:latin typeface="Gill Sans" charset="0"/>
              <a:ea typeface="ヒラギノ角ゴ ProN W3" charset="0"/>
              <a:cs typeface="ヒラギノ角ゴ ProN W3" charset="0"/>
              <a:sym typeface="Gill Sans" charset="0"/>
            </a:endParaRPr>
          </a:p>
        </p:txBody>
      </p:sp>
      <p:sp>
        <p:nvSpPr>
          <p:cNvPr id="26" name="Content Placeholder 2"/>
          <p:cNvSpPr txBox="1">
            <a:spLocks/>
          </p:cNvSpPr>
          <p:nvPr/>
        </p:nvSpPr>
        <p:spPr>
          <a:xfrm>
            <a:off x="457200" y="4736166"/>
            <a:ext cx="8229600" cy="1131234"/>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Permanent disregard of J2 gain on death</a:t>
            </a:r>
          </a:p>
          <a:p>
            <a:pPr lvl="1"/>
            <a:r>
              <a:rPr lang="en-AU" dirty="0" smtClean="0"/>
              <a:t>Strategy: </a:t>
            </a:r>
            <a:r>
              <a:rPr lang="en-AU" b="1" dirty="0" smtClean="0">
                <a:solidFill>
                  <a:srgbClr val="FF0000"/>
                </a:solidFill>
              </a:rPr>
              <a:t>rollover gain if expect death</a:t>
            </a:r>
            <a:endParaRPr lang="en-AU" b="1" dirty="0">
              <a:solidFill>
                <a:srgbClr val="FF0000"/>
              </a:solidFill>
            </a:endParaRPr>
          </a:p>
        </p:txBody>
      </p:sp>
      <p:pic>
        <p:nvPicPr>
          <p:cNvPr id="22" name="Picture 2" descr="https://encrypted-tbn0.gstatic.com/images?q=tbn:ANd9GcSEl19f1Ul_HMUD4y11e3NHzO0gSz27n_7zE7AOZcU9r-JT4g_PnQ">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5562600"/>
            <a:ext cx="838200" cy="628315"/>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bwMode="auto">
          <a:xfrm>
            <a:off x="3191232" y="5724357"/>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24" name="TextBox 23"/>
          <p:cNvSpPr txBox="1"/>
          <p:nvPr/>
        </p:nvSpPr>
        <p:spPr>
          <a:xfrm>
            <a:off x="3670300" y="5636280"/>
            <a:ext cx="2442790" cy="523220"/>
          </a:xfrm>
          <a:prstGeom prst="rect">
            <a:avLst/>
          </a:prstGeom>
          <a:noFill/>
        </p:spPr>
        <p:txBody>
          <a:bodyPr wrap="square" rtlCol="0">
            <a:spAutoFit/>
          </a:bodyPr>
          <a:lstStyle/>
          <a:p>
            <a:r>
              <a:rPr lang="en-AU" sz="1400" dirty="0" smtClean="0"/>
              <a:t>No need to get on a plane like Goldsmith 1997</a:t>
            </a:r>
            <a:endParaRPr lang="en-AU" sz="1400" dirty="0"/>
          </a:p>
        </p:txBody>
      </p:sp>
    </p:spTree>
    <p:extLst>
      <p:ext uri="{BB962C8B-B14F-4D97-AF65-F5344CB8AC3E}">
        <p14:creationId xmlns:p14="http://schemas.microsoft.com/office/powerpoint/2010/main" val="404658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85"/>
            <a:ext cx="8229600" cy="1143000"/>
          </a:xfrm>
        </p:spPr>
        <p:txBody>
          <a:bodyPr/>
          <a:lstStyle/>
          <a:p>
            <a:r>
              <a:rPr lang="en-AU" dirty="0" smtClean="0"/>
              <a:t>Division 7A &amp; death of a shareholder</a:t>
            </a:r>
            <a:endParaRPr lang="en-AU" dirty="0"/>
          </a:p>
        </p:txBody>
      </p:sp>
      <p:sp>
        <p:nvSpPr>
          <p:cNvPr id="4" name="Content Placeholder 3"/>
          <p:cNvSpPr>
            <a:spLocks noGrp="1"/>
          </p:cNvSpPr>
          <p:nvPr>
            <p:ph idx="1"/>
          </p:nvPr>
        </p:nvSpPr>
        <p:spPr>
          <a:xfrm>
            <a:off x="457200" y="1035503"/>
            <a:ext cx="8229600" cy="1707697"/>
          </a:xfrm>
        </p:spPr>
        <p:txBody>
          <a:bodyPr/>
          <a:lstStyle/>
          <a:p>
            <a:r>
              <a:rPr lang="en-AU" sz="2000" dirty="0" smtClean="0"/>
              <a:t>To avoid exposure, must do certain things by certain dates:</a:t>
            </a:r>
          </a:p>
          <a:p>
            <a:pPr marL="914376" lvl="1" indent="-457200">
              <a:buFont typeface="+mj-lt"/>
              <a:buAutoNum type="arabicPeriod"/>
            </a:pPr>
            <a:r>
              <a:rPr lang="en-AU" sz="1600" dirty="0" smtClean="0"/>
              <a:t>Put complying loan agreement in place by lodgement day</a:t>
            </a:r>
          </a:p>
          <a:p>
            <a:pPr marL="914376" lvl="1" indent="-457200">
              <a:buFont typeface="+mj-lt"/>
              <a:buAutoNum type="arabicPeriod"/>
            </a:pPr>
            <a:r>
              <a:rPr lang="en-AU" sz="1600" dirty="0" smtClean="0"/>
              <a:t>Make minimum yearly repayment by year end</a:t>
            </a:r>
            <a:endParaRPr lang="en-AU" sz="1600" dirty="0"/>
          </a:p>
        </p:txBody>
      </p:sp>
      <p:pic>
        <p:nvPicPr>
          <p:cNvPr id="5" name="Picture 1"/>
          <p:cNvPicPr>
            <a:picLocks noChangeAspect="1" noChangeArrowheads="1"/>
          </p:cNvPicPr>
          <p:nvPr/>
        </p:nvPicPr>
        <p:blipFill>
          <a:blip r:embed="rId2" cstate="print"/>
          <a:srcRect/>
          <a:stretch>
            <a:fillRect/>
          </a:stretch>
        </p:blipFill>
        <p:spPr bwMode="auto">
          <a:xfrm>
            <a:off x="11254928" y="7990830"/>
            <a:ext cx="1512168" cy="990426"/>
          </a:xfrm>
          <a:prstGeom prst="rect">
            <a:avLst/>
          </a:prstGeom>
          <a:noFill/>
          <a:ln w="12700">
            <a:noFill/>
            <a:miter lim="800000"/>
            <a:headEnd/>
            <a:tailEnd/>
          </a:ln>
        </p:spPr>
      </p:pic>
      <p:sp>
        <p:nvSpPr>
          <p:cNvPr id="33" name="Content Placeholder 3"/>
          <p:cNvSpPr txBox="1">
            <a:spLocks/>
          </p:cNvSpPr>
          <p:nvPr/>
        </p:nvSpPr>
        <p:spPr>
          <a:xfrm>
            <a:off x="457200" y="2254703"/>
            <a:ext cx="8229600" cy="1707697"/>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Deemed dividend exposure depends on when shareholder died</a:t>
            </a:r>
          </a:p>
          <a:p>
            <a:pPr lvl="1"/>
            <a:endParaRPr lang="en-AU" sz="500" dirty="0" smtClean="0"/>
          </a:p>
          <a:p>
            <a:pPr lvl="1"/>
            <a:r>
              <a:rPr lang="en-AU" sz="1600" dirty="0" smtClean="0"/>
              <a:t>If die after lodgement / end of year without doing 7A steps</a:t>
            </a:r>
          </a:p>
          <a:p>
            <a:pPr lvl="1"/>
            <a:endParaRPr lang="en-AU" sz="500" dirty="0"/>
          </a:p>
          <a:p>
            <a:pPr lvl="1"/>
            <a:r>
              <a:rPr lang="en-AU" sz="1600" dirty="0" smtClean="0"/>
              <a:t>If die before lodgement day / end of year without doing 7A steps</a:t>
            </a:r>
            <a:endParaRPr lang="en-AU" sz="1600" dirty="0"/>
          </a:p>
        </p:txBody>
      </p:sp>
      <p:sp>
        <p:nvSpPr>
          <p:cNvPr id="34" name="Right Arrow 33"/>
          <p:cNvSpPr/>
          <p:nvPr/>
        </p:nvSpPr>
        <p:spPr bwMode="auto">
          <a:xfrm>
            <a:off x="7111919" y="3163950"/>
            <a:ext cx="304800" cy="21590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5" name="TextBox 34"/>
          <p:cNvSpPr txBox="1"/>
          <p:nvPr/>
        </p:nvSpPr>
        <p:spPr>
          <a:xfrm>
            <a:off x="7384084" y="3109793"/>
            <a:ext cx="2166173" cy="307777"/>
          </a:xfrm>
          <a:prstGeom prst="rect">
            <a:avLst/>
          </a:prstGeom>
          <a:noFill/>
        </p:spPr>
        <p:txBody>
          <a:bodyPr wrap="square" rtlCol="0">
            <a:spAutoFit/>
          </a:bodyPr>
          <a:lstStyle/>
          <a:p>
            <a:pPr marL="457200" indent="-457200"/>
            <a:r>
              <a:rPr lang="en-US" sz="1400" dirty="0" smtClean="0">
                <a:latin typeface="Arial "/>
              </a:rPr>
              <a:t>≠ 7A exposure</a:t>
            </a:r>
            <a:endParaRPr lang="en-US" sz="1400" dirty="0">
              <a:latin typeface="Arial "/>
            </a:endParaRPr>
          </a:p>
        </p:txBody>
      </p:sp>
      <p:sp>
        <p:nvSpPr>
          <p:cNvPr id="36" name="Right Arrow 35"/>
          <p:cNvSpPr/>
          <p:nvPr/>
        </p:nvSpPr>
        <p:spPr bwMode="auto">
          <a:xfrm>
            <a:off x="6587490" y="2790162"/>
            <a:ext cx="304800" cy="21590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7" name="TextBox 36"/>
          <p:cNvSpPr txBox="1"/>
          <p:nvPr/>
        </p:nvSpPr>
        <p:spPr>
          <a:xfrm>
            <a:off x="6859655" y="2736005"/>
            <a:ext cx="2166173" cy="307777"/>
          </a:xfrm>
          <a:prstGeom prst="rect">
            <a:avLst/>
          </a:prstGeom>
          <a:noFill/>
        </p:spPr>
        <p:txBody>
          <a:bodyPr wrap="square" rtlCol="0">
            <a:spAutoFit/>
          </a:bodyPr>
          <a:lstStyle/>
          <a:p>
            <a:pPr marL="457200" indent="-457200"/>
            <a:r>
              <a:rPr lang="en-US" sz="1400" dirty="0" smtClean="0">
                <a:latin typeface="Arial "/>
              </a:rPr>
              <a:t>= 7A exposure</a:t>
            </a:r>
            <a:endParaRPr lang="en-US" sz="1400" dirty="0">
              <a:latin typeface="Arial "/>
            </a:endParaRPr>
          </a:p>
        </p:txBody>
      </p:sp>
      <p:cxnSp>
        <p:nvCxnSpPr>
          <p:cNvPr id="6" name="Straight Connector 5"/>
          <p:cNvCxnSpPr>
            <a:cxnSpLocks noChangeShapeType="1"/>
          </p:cNvCxnSpPr>
          <p:nvPr/>
        </p:nvCxnSpPr>
        <p:spPr bwMode="auto">
          <a:xfrm>
            <a:off x="1691903" y="4627288"/>
            <a:ext cx="6502400" cy="0"/>
          </a:xfrm>
          <a:prstGeom prst="line">
            <a:avLst/>
          </a:prstGeom>
          <a:noFill/>
          <a:ln w="38100" algn="ctr">
            <a:solidFill>
              <a:schemeClr val="tx1"/>
            </a:solidFill>
            <a:round/>
            <a:headEnd/>
            <a:tailEnd/>
          </a:ln>
        </p:spPr>
      </p:cxnSp>
      <p:sp>
        <p:nvSpPr>
          <p:cNvPr id="7" name="TextBox 21"/>
          <p:cNvSpPr txBox="1">
            <a:spLocks noChangeArrowheads="1"/>
          </p:cNvSpPr>
          <p:nvPr/>
        </p:nvSpPr>
        <p:spPr bwMode="auto">
          <a:xfrm>
            <a:off x="1954526" y="4844152"/>
            <a:ext cx="1580368" cy="276999"/>
          </a:xfrm>
          <a:prstGeom prst="rect">
            <a:avLst/>
          </a:prstGeom>
          <a:noFill/>
          <a:ln w="9525">
            <a:noFill/>
            <a:miter lim="800000"/>
            <a:headEnd/>
            <a:tailEnd/>
          </a:ln>
        </p:spPr>
        <p:txBody>
          <a:bodyPr>
            <a:spAutoFit/>
          </a:bodyPr>
          <a:lstStyle/>
          <a:p>
            <a:pPr algn="ctr"/>
            <a:r>
              <a:rPr lang="en-AU" sz="1200" dirty="0">
                <a:latin typeface="Arial" charset="0"/>
              </a:rPr>
              <a:t>30 June </a:t>
            </a:r>
            <a:r>
              <a:rPr lang="en-AU" sz="1200" dirty="0" smtClean="0">
                <a:latin typeface="Arial" charset="0"/>
              </a:rPr>
              <a:t>2015</a:t>
            </a:r>
            <a:endParaRPr lang="en-AU" sz="1200" dirty="0">
              <a:latin typeface="Arial" charset="0"/>
            </a:endParaRPr>
          </a:p>
        </p:txBody>
      </p:sp>
      <p:cxnSp>
        <p:nvCxnSpPr>
          <p:cNvPr id="8" name="Straight Connector 12"/>
          <p:cNvCxnSpPr>
            <a:cxnSpLocks noChangeShapeType="1"/>
          </p:cNvCxnSpPr>
          <p:nvPr/>
        </p:nvCxnSpPr>
        <p:spPr bwMode="auto">
          <a:xfrm flipH="1">
            <a:off x="2733320" y="4386952"/>
            <a:ext cx="3884" cy="477808"/>
          </a:xfrm>
          <a:prstGeom prst="line">
            <a:avLst/>
          </a:prstGeom>
          <a:noFill/>
          <a:ln w="38100" algn="ctr">
            <a:solidFill>
              <a:schemeClr val="tx1"/>
            </a:solidFill>
            <a:round/>
            <a:headEnd/>
            <a:tailEnd/>
          </a:ln>
        </p:spPr>
      </p:cxnSp>
      <p:sp>
        <p:nvSpPr>
          <p:cNvPr id="9" name="TextBox 23"/>
          <p:cNvSpPr txBox="1">
            <a:spLocks noChangeArrowheads="1"/>
          </p:cNvSpPr>
          <p:nvPr/>
        </p:nvSpPr>
        <p:spPr bwMode="auto">
          <a:xfrm>
            <a:off x="1958450" y="4155375"/>
            <a:ext cx="1580368" cy="276999"/>
          </a:xfrm>
          <a:prstGeom prst="rect">
            <a:avLst/>
          </a:prstGeom>
          <a:noFill/>
          <a:ln w="9525">
            <a:noFill/>
            <a:miter lim="800000"/>
            <a:headEnd/>
            <a:tailEnd/>
          </a:ln>
        </p:spPr>
        <p:txBody>
          <a:bodyPr>
            <a:spAutoFit/>
          </a:bodyPr>
          <a:lstStyle/>
          <a:p>
            <a:pPr algn="ctr"/>
            <a:r>
              <a:rPr lang="en-AU" sz="1200" dirty="0">
                <a:latin typeface="Arial" charset="0"/>
              </a:rPr>
              <a:t>Loan</a:t>
            </a:r>
          </a:p>
        </p:txBody>
      </p:sp>
      <p:sp>
        <p:nvSpPr>
          <p:cNvPr id="10" name="TextBox 26"/>
          <p:cNvSpPr txBox="1">
            <a:spLocks noChangeArrowheads="1"/>
          </p:cNvSpPr>
          <p:nvPr/>
        </p:nvSpPr>
        <p:spPr bwMode="auto">
          <a:xfrm>
            <a:off x="3243277" y="4867012"/>
            <a:ext cx="2814619" cy="461665"/>
          </a:xfrm>
          <a:prstGeom prst="rect">
            <a:avLst/>
          </a:prstGeom>
          <a:noFill/>
          <a:ln w="9525">
            <a:noFill/>
            <a:miter lim="800000"/>
            <a:headEnd/>
            <a:tailEnd/>
          </a:ln>
        </p:spPr>
        <p:txBody>
          <a:bodyPr>
            <a:spAutoFit/>
          </a:bodyPr>
          <a:lstStyle/>
          <a:p>
            <a:pPr algn="ctr"/>
            <a:r>
              <a:rPr lang="en-AU" sz="1200" dirty="0">
                <a:latin typeface="Arial" charset="0"/>
                <a:cs typeface="Arial" charset="0"/>
              </a:rPr>
              <a:t>Company lodgement </a:t>
            </a:r>
            <a:r>
              <a:rPr lang="en-AU" sz="1200" dirty="0" smtClean="0">
                <a:latin typeface="Arial" charset="0"/>
                <a:cs typeface="Arial" charset="0"/>
              </a:rPr>
              <a:t>date                     </a:t>
            </a:r>
            <a:r>
              <a:rPr lang="en-AU" sz="1200" dirty="0">
                <a:latin typeface="Arial" charset="0"/>
                <a:cs typeface="Arial" charset="0"/>
              </a:rPr>
              <a:t>(e.g. </a:t>
            </a:r>
            <a:r>
              <a:rPr lang="en-AU" sz="1200" dirty="0" smtClean="0">
                <a:latin typeface="Arial" charset="0"/>
                <a:cs typeface="Arial" charset="0"/>
              </a:rPr>
              <a:t>31 March 2016)</a:t>
            </a:r>
            <a:endParaRPr lang="en-AU" sz="1200" dirty="0">
              <a:latin typeface="Arial" charset="0"/>
              <a:cs typeface="Arial" charset="0"/>
            </a:endParaRPr>
          </a:p>
        </p:txBody>
      </p:sp>
      <p:sp>
        <p:nvSpPr>
          <p:cNvPr id="12" name="TextBox 30"/>
          <p:cNvSpPr txBox="1">
            <a:spLocks noChangeArrowheads="1"/>
          </p:cNvSpPr>
          <p:nvPr/>
        </p:nvSpPr>
        <p:spPr bwMode="auto">
          <a:xfrm>
            <a:off x="3642356" y="3863732"/>
            <a:ext cx="2074503" cy="461665"/>
          </a:xfrm>
          <a:prstGeom prst="rect">
            <a:avLst/>
          </a:prstGeom>
          <a:noFill/>
          <a:ln w="9525">
            <a:noFill/>
            <a:miter lim="800000"/>
            <a:headEnd/>
            <a:tailEnd/>
          </a:ln>
        </p:spPr>
        <p:txBody>
          <a:bodyPr>
            <a:spAutoFit/>
          </a:bodyPr>
          <a:lstStyle/>
          <a:p>
            <a:pPr algn="ctr"/>
            <a:r>
              <a:rPr lang="en-AU" sz="1200" dirty="0">
                <a:latin typeface="Arial" charset="0"/>
              </a:rPr>
              <a:t>Put complying loan agreement in </a:t>
            </a:r>
            <a:r>
              <a:rPr lang="en-AU" sz="1200" dirty="0" smtClean="0">
                <a:latin typeface="Arial" charset="0"/>
              </a:rPr>
              <a:t>place</a:t>
            </a:r>
            <a:endParaRPr lang="en-AU" sz="1200" dirty="0">
              <a:latin typeface="Arial" charset="0"/>
            </a:endParaRPr>
          </a:p>
        </p:txBody>
      </p:sp>
      <p:sp>
        <p:nvSpPr>
          <p:cNvPr id="14" name="TextBox 32"/>
          <p:cNvSpPr txBox="1">
            <a:spLocks noChangeArrowheads="1"/>
          </p:cNvSpPr>
          <p:nvPr/>
        </p:nvSpPr>
        <p:spPr bwMode="auto">
          <a:xfrm>
            <a:off x="6452703" y="4867012"/>
            <a:ext cx="1580367" cy="276999"/>
          </a:xfrm>
          <a:prstGeom prst="rect">
            <a:avLst/>
          </a:prstGeom>
          <a:noFill/>
          <a:ln w="9525">
            <a:noFill/>
            <a:miter lim="800000"/>
            <a:headEnd/>
            <a:tailEnd/>
          </a:ln>
        </p:spPr>
        <p:txBody>
          <a:bodyPr>
            <a:spAutoFit/>
          </a:bodyPr>
          <a:lstStyle/>
          <a:p>
            <a:r>
              <a:rPr lang="en-AU" sz="1200" dirty="0">
                <a:latin typeface="Arial" charset="0"/>
              </a:rPr>
              <a:t>30 June </a:t>
            </a:r>
            <a:r>
              <a:rPr lang="en-AU" sz="1200" dirty="0" smtClean="0">
                <a:latin typeface="Arial" charset="0"/>
              </a:rPr>
              <a:t>2016</a:t>
            </a:r>
            <a:endParaRPr lang="en-AU" sz="1200" dirty="0">
              <a:latin typeface="Arial" charset="0"/>
            </a:endParaRPr>
          </a:p>
        </p:txBody>
      </p:sp>
      <p:sp>
        <p:nvSpPr>
          <p:cNvPr id="16" name="TextBox 35"/>
          <p:cNvSpPr txBox="1">
            <a:spLocks noChangeArrowheads="1"/>
          </p:cNvSpPr>
          <p:nvPr/>
        </p:nvSpPr>
        <p:spPr bwMode="auto">
          <a:xfrm>
            <a:off x="6050276" y="3886200"/>
            <a:ext cx="3116584" cy="646331"/>
          </a:xfrm>
          <a:prstGeom prst="rect">
            <a:avLst/>
          </a:prstGeom>
          <a:noFill/>
          <a:ln w="9525">
            <a:noFill/>
            <a:miter lim="800000"/>
            <a:headEnd/>
            <a:tailEnd/>
          </a:ln>
        </p:spPr>
        <p:txBody>
          <a:bodyPr wrap="square">
            <a:spAutoFit/>
          </a:bodyPr>
          <a:lstStyle/>
          <a:p>
            <a:pPr algn="ctr"/>
            <a:r>
              <a:rPr lang="en-AU" sz="1200" dirty="0" smtClean="0">
                <a:latin typeface="Arial" charset="0"/>
              </a:rPr>
              <a:t>1</a:t>
            </a:r>
            <a:r>
              <a:rPr lang="en-AU" sz="1200" baseline="30000" dirty="0" smtClean="0">
                <a:latin typeface="Arial" charset="0"/>
              </a:rPr>
              <a:t>st</a:t>
            </a:r>
            <a:r>
              <a:rPr lang="en-AU" sz="1200" dirty="0" smtClean="0">
                <a:latin typeface="Arial" charset="0"/>
              </a:rPr>
              <a:t>  MYR (interest </a:t>
            </a:r>
            <a:r>
              <a:rPr lang="en-AU" sz="1200" dirty="0">
                <a:latin typeface="Arial" charset="0"/>
              </a:rPr>
              <a:t>&amp; </a:t>
            </a:r>
            <a:r>
              <a:rPr lang="en-AU" sz="1200" dirty="0" smtClean="0">
                <a:latin typeface="Arial" charset="0"/>
              </a:rPr>
              <a:t>principal) repayment</a:t>
            </a:r>
            <a:endParaRPr lang="en-AU" sz="1200" dirty="0">
              <a:latin typeface="Arial" charset="0"/>
            </a:endParaRPr>
          </a:p>
          <a:p>
            <a:pPr algn="ctr"/>
            <a:endParaRPr lang="en-AU" sz="1200" dirty="0">
              <a:latin typeface="Arial" charset="0"/>
            </a:endParaRPr>
          </a:p>
          <a:p>
            <a:pPr algn="ctr"/>
            <a:endParaRPr lang="en-AU" sz="1200" dirty="0">
              <a:latin typeface="Arial" charset="0"/>
            </a:endParaRPr>
          </a:p>
        </p:txBody>
      </p:sp>
      <p:pic>
        <p:nvPicPr>
          <p:cNvPr id="19" name="Picture 3" descr="C:\Users\rvandermerwe\Desktop\untitled.bmp"/>
          <p:cNvPicPr>
            <a:picLocks noChangeAspect="1" noChangeArrowheads="1"/>
          </p:cNvPicPr>
          <p:nvPr/>
        </p:nvPicPr>
        <p:blipFill>
          <a:blip r:embed="rId3"/>
          <a:srcRect/>
          <a:stretch>
            <a:fillRect/>
          </a:stretch>
        </p:blipFill>
        <p:spPr bwMode="auto">
          <a:xfrm>
            <a:off x="4652323" y="3643430"/>
            <a:ext cx="211746" cy="211746"/>
          </a:xfrm>
          <a:prstGeom prst="rect">
            <a:avLst/>
          </a:prstGeom>
          <a:noFill/>
        </p:spPr>
      </p:pic>
      <p:pic>
        <p:nvPicPr>
          <p:cNvPr id="25" name="Picture 4" descr="C:\Users\rvandermerwe\Desktop\untitled.bmp"/>
          <p:cNvPicPr>
            <a:picLocks noChangeAspect="1" noChangeArrowheads="1"/>
          </p:cNvPicPr>
          <p:nvPr/>
        </p:nvPicPr>
        <p:blipFill>
          <a:blip r:embed="rId4"/>
          <a:srcRect/>
          <a:stretch>
            <a:fillRect/>
          </a:stretch>
        </p:blipFill>
        <p:spPr bwMode="auto">
          <a:xfrm>
            <a:off x="1929606" y="4353945"/>
            <a:ext cx="195173" cy="195173"/>
          </a:xfrm>
          <a:prstGeom prst="rect">
            <a:avLst/>
          </a:prstGeom>
          <a:noFill/>
        </p:spPr>
      </p:pic>
      <p:sp>
        <p:nvSpPr>
          <p:cNvPr id="26" name="TextBox 35"/>
          <p:cNvSpPr txBox="1">
            <a:spLocks noChangeArrowheads="1"/>
          </p:cNvSpPr>
          <p:nvPr/>
        </p:nvSpPr>
        <p:spPr bwMode="auto">
          <a:xfrm>
            <a:off x="620200" y="3728953"/>
            <a:ext cx="1661986" cy="276999"/>
          </a:xfrm>
          <a:prstGeom prst="rect">
            <a:avLst/>
          </a:prstGeom>
          <a:noFill/>
          <a:ln w="9525">
            <a:noFill/>
            <a:miter lim="800000"/>
            <a:headEnd/>
            <a:tailEnd/>
          </a:ln>
        </p:spPr>
        <p:txBody>
          <a:bodyPr wrap="square">
            <a:spAutoFit/>
          </a:bodyPr>
          <a:lstStyle/>
          <a:p>
            <a:r>
              <a:rPr lang="en-AU" sz="1200" dirty="0" smtClean="0">
                <a:latin typeface="Arial" charset="0"/>
              </a:rPr>
              <a:t>Make loan in 2015</a:t>
            </a:r>
            <a:endParaRPr lang="en-AU" sz="1200" dirty="0">
              <a:latin typeface="Arial" charset="0"/>
            </a:endParaRPr>
          </a:p>
        </p:txBody>
      </p:sp>
      <p:pic>
        <p:nvPicPr>
          <p:cNvPr id="27" name="Picture 3" descr="C:\Users\rvandermerwe\Desktop\untitled.bmp"/>
          <p:cNvPicPr>
            <a:picLocks noChangeAspect="1" noChangeArrowheads="1"/>
          </p:cNvPicPr>
          <p:nvPr/>
        </p:nvPicPr>
        <p:blipFill>
          <a:blip r:embed="rId3"/>
          <a:srcRect/>
          <a:stretch>
            <a:fillRect/>
          </a:stretch>
        </p:blipFill>
        <p:spPr bwMode="auto">
          <a:xfrm>
            <a:off x="7175840" y="3641806"/>
            <a:ext cx="211746" cy="211746"/>
          </a:xfrm>
          <a:prstGeom prst="rect">
            <a:avLst/>
          </a:prstGeom>
          <a:noFill/>
        </p:spPr>
      </p:pic>
      <p:cxnSp>
        <p:nvCxnSpPr>
          <p:cNvPr id="30" name="Straight Connector 12"/>
          <p:cNvCxnSpPr>
            <a:cxnSpLocks noChangeShapeType="1"/>
          </p:cNvCxnSpPr>
          <p:nvPr/>
        </p:nvCxnSpPr>
        <p:spPr bwMode="auto">
          <a:xfrm flipH="1">
            <a:off x="4640502" y="4386952"/>
            <a:ext cx="3884" cy="477808"/>
          </a:xfrm>
          <a:prstGeom prst="line">
            <a:avLst/>
          </a:prstGeom>
          <a:noFill/>
          <a:ln w="38100" algn="ctr">
            <a:solidFill>
              <a:schemeClr val="tx1"/>
            </a:solidFill>
            <a:round/>
            <a:headEnd/>
            <a:tailEnd/>
          </a:ln>
        </p:spPr>
      </p:cxnSp>
      <p:cxnSp>
        <p:nvCxnSpPr>
          <p:cNvPr id="31" name="Straight Connector 12"/>
          <p:cNvCxnSpPr>
            <a:cxnSpLocks noChangeShapeType="1"/>
          </p:cNvCxnSpPr>
          <p:nvPr/>
        </p:nvCxnSpPr>
        <p:spPr bwMode="auto">
          <a:xfrm flipH="1">
            <a:off x="7244440" y="4389636"/>
            <a:ext cx="3884" cy="477808"/>
          </a:xfrm>
          <a:prstGeom prst="line">
            <a:avLst/>
          </a:prstGeom>
          <a:noFill/>
          <a:ln w="38100" algn="ctr">
            <a:solidFill>
              <a:schemeClr val="tx1"/>
            </a:solidFill>
            <a:round/>
            <a:headEnd/>
            <a:tailEnd/>
          </a:ln>
        </p:spPr>
      </p:cxnSp>
      <p:sp>
        <p:nvSpPr>
          <p:cNvPr id="32" name="Right Arrow 31"/>
          <p:cNvSpPr/>
          <p:nvPr/>
        </p:nvSpPr>
        <p:spPr bwMode="auto">
          <a:xfrm rot="13397436">
            <a:off x="1539503" y="4008351"/>
            <a:ext cx="304800" cy="215900"/>
          </a:xfrm>
          <a:prstGeom prst="rightArrow">
            <a:avLst/>
          </a:prstGeom>
          <a:solidFill>
            <a:srgbClr val="005DA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38" name="Right Brace 37"/>
          <p:cNvSpPr/>
          <p:nvPr/>
        </p:nvSpPr>
        <p:spPr>
          <a:xfrm rot="5400000">
            <a:off x="3567193" y="4526214"/>
            <a:ext cx="304800" cy="1911438"/>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39" name="TextBox 35"/>
          <p:cNvSpPr txBox="1">
            <a:spLocks noChangeArrowheads="1"/>
          </p:cNvSpPr>
          <p:nvPr/>
        </p:nvSpPr>
        <p:spPr bwMode="auto">
          <a:xfrm>
            <a:off x="2765230" y="5634333"/>
            <a:ext cx="1907311" cy="461665"/>
          </a:xfrm>
          <a:prstGeom prst="rect">
            <a:avLst/>
          </a:prstGeom>
          <a:noFill/>
          <a:ln w="9525">
            <a:noFill/>
            <a:miter lim="800000"/>
            <a:headEnd/>
            <a:tailEnd/>
          </a:ln>
        </p:spPr>
        <p:txBody>
          <a:bodyPr wrap="square">
            <a:spAutoFit/>
          </a:bodyPr>
          <a:lstStyle/>
          <a:p>
            <a:pPr algn="ctr"/>
            <a:r>
              <a:rPr lang="en-AU" sz="1200" dirty="0" smtClean="0">
                <a:latin typeface="Arial" charset="0"/>
              </a:rPr>
              <a:t>Safe-ish period to die if              have not done anything</a:t>
            </a:r>
            <a:endParaRPr lang="en-AU" sz="1200" dirty="0">
              <a:latin typeface="Arial" charset="0"/>
            </a:endParaRPr>
          </a:p>
        </p:txBody>
      </p:sp>
      <p:sp>
        <p:nvSpPr>
          <p:cNvPr id="40" name="Right Brace 39"/>
          <p:cNvSpPr/>
          <p:nvPr/>
        </p:nvSpPr>
        <p:spPr>
          <a:xfrm rot="5400000">
            <a:off x="5822119" y="4225904"/>
            <a:ext cx="304800" cy="2512062"/>
          </a:xfrm>
          <a:prstGeom prst="rightBrace">
            <a:avLst/>
          </a:prstGeom>
          <a:ln w="25400">
            <a:solidFill>
              <a:srgbClr val="005D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41" name="TextBox 35"/>
          <p:cNvSpPr txBox="1">
            <a:spLocks noChangeArrowheads="1"/>
          </p:cNvSpPr>
          <p:nvPr/>
        </p:nvSpPr>
        <p:spPr bwMode="auto">
          <a:xfrm>
            <a:off x="4616890" y="5634335"/>
            <a:ext cx="2991678" cy="461665"/>
          </a:xfrm>
          <a:prstGeom prst="rect">
            <a:avLst/>
          </a:prstGeom>
          <a:noFill/>
          <a:ln w="9525">
            <a:noFill/>
            <a:miter lim="800000"/>
            <a:headEnd/>
            <a:tailEnd/>
          </a:ln>
        </p:spPr>
        <p:txBody>
          <a:bodyPr wrap="square">
            <a:spAutoFit/>
          </a:bodyPr>
          <a:lstStyle/>
          <a:p>
            <a:pPr algn="ctr"/>
            <a:r>
              <a:rPr lang="en-AU" sz="1200" dirty="0" smtClean="0">
                <a:latin typeface="Arial" charset="0"/>
              </a:rPr>
              <a:t>Safe-ish period to die if have made loan compliant but have not paid MYR</a:t>
            </a:r>
            <a:endParaRPr lang="en-AU" sz="1200" dirty="0">
              <a:latin typeface="Arial" charset="0"/>
            </a:endParaRPr>
          </a:p>
        </p:txBody>
      </p:sp>
      <p:sp>
        <p:nvSpPr>
          <p:cNvPr id="43" name="TextBox 35"/>
          <p:cNvSpPr txBox="1">
            <a:spLocks noChangeArrowheads="1"/>
          </p:cNvSpPr>
          <p:nvPr/>
        </p:nvSpPr>
        <p:spPr bwMode="auto">
          <a:xfrm>
            <a:off x="194310" y="5373469"/>
            <a:ext cx="2472690" cy="646331"/>
          </a:xfrm>
          <a:prstGeom prst="rect">
            <a:avLst/>
          </a:prstGeom>
          <a:noFill/>
          <a:ln w="9525">
            <a:noFill/>
            <a:miter lim="800000"/>
            <a:headEnd/>
            <a:tailEnd/>
          </a:ln>
        </p:spPr>
        <p:txBody>
          <a:bodyPr wrap="square">
            <a:spAutoFit/>
          </a:bodyPr>
          <a:lstStyle/>
          <a:p>
            <a:r>
              <a:rPr lang="en-AU" sz="1200" dirty="0" smtClean="0">
                <a:latin typeface="Arial" charset="0"/>
              </a:rPr>
              <a:t>If fail to make compliant (1) or make MYR (2), deemed dividend will be triggered at 30 June 2015</a:t>
            </a:r>
            <a:endParaRPr lang="en-AU" sz="1200" dirty="0">
              <a:latin typeface="Arial" charset="0"/>
            </a:endParaRPr>
          </a:p>
        </p:txBody>
      </p:sp>
      <p:sp>
        <p:nvSpPr>
          <p:cNvPr id="44" name="TextBox 43"/>
          <p:cNvSpPr txBox="1"/>
          <p:nvPr/>
        </p:nvSpPr>
        <p:spPr>
          <a:xfrm>
            <a:off x="3757496" y="3931920"/>
            <a:ext cx="243447" cy="307777"/>
          </a:xfrm>
          <a:prstGeom prst="rect">
            <a:avLst/>
          </a:prstGeom>
          <a:noFill/>
        </p:spPr>
        <p:txBody>
          <a:bodyPr wrap="square" rtlCol="0">
            <a:spAutoFit/>
          </a:bodyPr>
          <a:lstStyle/>
          <a:p>
            <a:r>
              <a:rPr lang="en-AU" sz="1400" b="1" dirty="0" smtClean="0"/>
              <a:t>1</a:t>
            </a:r>
            <a:endParaRPr lang="en-AU" sz="1400" b="1" dirty="0"/>
          </a:p>
        </p:txBody>
      </p:sp>
      <p:sp>
        <p:nvSpPr>
          <p:cNvPr id="45" name="TextBox 44"/>
          <p:cNvSpPr txBox="1"/>
          <p:nvPr/>
        </p:nvSpPr>
        <p:spPr>
          <a:xfrm>
            <a:off x="5985510" y="3863340"/>
            <a:ext cx="243447" cy="307777"/>
          </a:xfrm>
          <a:prstGeom prst="rect">
            <a:avLst/>
          </a:prstGeom>
          <a:noFill/>
        </p:spPr>
        <p:txBody>
          <a:bodyPr wrap="square" rtlCol="0">
            <a:spAutoFit/>
          </a:bodyPr>
          <a:lstStyle/>
          <a:p>
            <a:r>
              <a:rPr lang="en-AU" sz="1400" b="1" dirty="0" smtClean="0"/>
              <a:t>2</a:t>
            </a:r>
            <a:endParaRPr lang="en-AU" sz="1400" b="1" dirty="0"/>
          </a:p>
        </p:txBody>
      </p:sp>
      <p:sp>
        <p:nvSpPr>
          <p:cNvPr id="46" name="Right Arrow 45"/>
          <p:cNvSpPr/>
          <p:nvPr/>
        </p:nvSpPr>
        <p:spPr bwMode="auto">
          <a:xfrm rot="9441029">
            <a:off x="2003731" y="5185267"/>
            <a:ext cx="655829" cy="169980"/>
          </a:xfrm>
          <a:prstGeom prst="rightArrow">
            <a:avLst/>
          </a:prstGeom>
          <a:solidFill>
            <a:srgbClr val="C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352113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AU" dirty="0" smtClean="0"/>
              <a:t>Division 7A &amp; Death</a:t>
            </a:r>
            <a:br>
              <a:rPr lang="en-AU" dirty="0" smtClean="0"/>
            </a:br>
            <a:r>
              <a:rPr lang="en-AU" dirty="0" smtClean="0"/>
              <a:t>Duties of LPR</a:t>
            </a:r>
            <a:endParaRPr lang="en-AU" dirty="0"/>
          </a:p>
        </p:txBody>
      </p:sp>
      <p:sp>
        <p:nvSpPr>
          <p:cNvPr id="3" name="Content Placeholder 2"/>
          <p:cNvSpPr>
            <a:spLocks noGrp="1"/>
          </p:cNvSpPr>
          <p:nvPr>
            <p:ph idx="1"/>
          </p:nvPr>
        </p:nvSpPr>
        <p:spPr>
          <a:xfrm>
            <a:off x="457200" y="1295400"/>
            <a:ext cx="8229600" cy="1371600"/>
          </a:xfrm>
        </p:spPr>
        <p:txBody>
          <a:bodyPr/>
          <a:lstStyle/>
          <a:p>
            <a:r>
              <a:rPr lang="en-AU" dirty="0" smtClean="0"/>
              <a:t>Good news from Division 7A perspective</a:t>
            </a:r>
          </a:p>
          <a:p>
            <a:pPr lvl="1"/>
            <a:r>
              <a:rPr lang="en-AU" dirty="0" smtClean="0"/>
              <a:t>That LPR does not need to pay later MYRs</a:t>
            </a:r>
          </a:p>
          <a:p>
            <a:pPr lvl="2"/>
            <a:r>
              <a:rPr lang="en-AU" dirty="0" smtClean="0"/>
              <a:t>As no deemed dividend in DOD return or for deceased estate</a:t>
            </a:r>
            <a:endParaRPr lang="en-AU" dirty="0"/>
          </a:p>
        </p:txBody>
      </p:sp>
      <p:sp>
        <p:nvSpPr>
          <p:cNvPr id="4" name="Content Placeholder 2"/>
          <p:cNvSpPr txBox="1">
            <a:spLocks/>
          </p:cNvSpPr>
          <p:nvPr/>
        </p:nvSpPr>
        <p:spPr>
          <a:xfrm>
            <a:off x="457200" y="2667000"/>
            <a:ext cx="8229600" cy="1600200"/>
          </a:xfrm>
          <a:prstGeom prst="rect">
            <a:avLst/>
          </a:prstGeom>
        </p:spPr>
        <p:txBody>
          <a:bodyPr vert="horz" lIns="91435" tIns="45718" rIns="91435" bIns="45718" rtlCol="0">
            <a:normAutofit fontScale="92500" lnSpcReduction="10000"/>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However, LPR </a:t>
            </a:r>
            <a:r>
              <a:rPr lang="en-AU" b="1" u="sng" dirty="0" smtClean="0">
                <a:solidFill>
                  <a:srgbClr val="FF0000"/>
                </a:solidFill>
              </a:rPr>
              <a:t>has to get rid of the loan </a:t>
            </a:r>
            <a:r>
              <a:rPr lang="en-AU" dirty="0" smtClean="0"/>
              <a:t>to complete administration of estate &amp; determine net amount to be distributed</a:t>
            </a:r>
          </a:p>
          <a:p>
            <a:pPr lvl="1"/>
            <a:r>
              <a:rPr lang="en-AU" dirty="0" smtClean="0"/>
              <a:t>But watch out for personal liability of LPR / TFM claims if distributed gross assets without repaying the loan</a:t>
            </a:r>
          </a:p>
        </p:txBody>
      </p:sp>
      <p:sp>
        <p:nvSpPr>
          <p:cNvPr id="5" name="Content Placeholder 2"/>
          <p:cNvSpPr txBox="1">
            <a:spLocks/>
          </p:cNvSpPr>
          <p:nvPr/>
        </p:nvSpPr>
        <p:spPr>
          <a:xfrm>
            <a:off x="457200" y="4495799"/>
            <a:ext cx="8534400" cy="13716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Ways for LPR to get rid of loan</a:t>
            </a:r>
          </a:p>
          <a:p>
            <a:pPr lvl="1"/>
            <a:r>
              <a:rPr lang="en-AU" dirty="0" smtClean="0"/>
              <a:t>Repayment (from funds of estate)</a:t>
            </a:r>
          </a:p>
          <a:p>
            <a:pPr lvl="1"/>
            <a:r>
              <a:rPr lang="en-AU" dirty="0" smtClean="0"/>
              <a:t>Seek forgiveness of loan from company </a:t>
            </a:r>
            <a:r>
              <a:rPr lang="en-AU" sz="1600" dirty="0" smtClean="0"/>
              <a:t>(potential Division 7A exposure)</a:t>
            </a:r>
          </a:p>
        </p:txBody>
      </p:sp>
    </p:spTree>
    <p:extLst>
      <p:ext uri="{BB962C8B-B14F-4D97-AF65-F5344CB8AC3E}">
        <p14:creationId xmlns:p14="http://schemas.microsoft.com/office/powerpoint/2010/main" val="4102726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7"/>
            <a:ext cx="9144000" cy="1143000"/>
          </a:xfrm>
        </p:spPr>
        <p:txBody>
          <a:bodyPr>
            <a:normAutofit/>
          </a:bodyPr>
          <a:lstStyle/>
          <a:p>
            <a:r>
              <a:rPr lang="en-AU" dirty="0" smtClean="0"/>
              <a:t>Checklist </a:t>
            </a:r>
            <a:br>
              <a:rPr lang="en-AU" dirty="0" smtClean="0"/>
            </a:br>
            <a:r>
              <a:rPr lang="en-AU" dirty="0" smtClean="0"/>
              <a:t>Some tax issues when drafting an estate plan</a:t>
            </a:r>
            <a:endParaRPr lang="en-AU" dirty="0"/>
          </a:p>
        </p:txBody>
      </p:sp>
      <p:sp>
        <p:nvSpPr>
          <p:cNvPr id="5" name="Content Placeholder 2"/>
          <p:cNvSpPr txBox="1">
            <a:spLocks/>
          </p:cNvSpPr>
          <p:nvPr/>
        </p:nvSpPr>
        <p:spPr>
          <a:xfrm>
            <a:off x="152400" y="1295400"/>
            <a:ext cx="8153400" cy="18288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a:pPr>
            <a:r>
              <a:rPr lang="en-AU" dirty="0" smtClean="0"/>
              <a:t>Beneficiaries</a:t>
            </a:r>
          </a:p>
          <a:p>
            <a:pPr marL="1314406" lvl="2" indent="-457200">
              <a:buFont typeface="+mj-lt"/>
              <a:buAutoNum type="arabicPeriod"/>
            </a:pPr>
            <a:r>
              <a:rPr lang="en-AU" sz="1600" dirty="0" smtClean="0"/>
              <a:t>Avoid K3 by only passing on </a:t>
            </a:r>
            <a:r>
              <a:rPr lang="en-AU" sz="1600" b="1" dirty="0" smtClean="0">
                <a:solidFill>
                  <a:srgbClr val="C00000"/>
                </a:solidFill>
              </a:rPr>
              <a:t>pre</a:t>
            </a:r>
            <a:r>
              <a:rPr lang="en-AU" sz="1600" dirty="0" smtClean="0"/>
              <a:t> CGT assets to NR, tax exempt or superfund</a:t>
            </a:r>
          </a:p>
          <a:p>
            <a:pPr marL="1314406" lvl="2" indent="-457200">
              <a:buFont typeface="+mj-lt"/>
              <a:buAutoNum type="arabicPeriod"/>
            </a:pPr>
            <a:r>
              <a:rPr lang="en-AU" sz="1600" dirty="0" smtClean="0"/>
              <a:t>Avoid existing losses of beneficiary to become trapped by passing on post CGT assets (which they can later sell at a capital gain) to beneficiaries</a:t>
            </a:r>
          </a:p>
        </p:txBody>
      </p:sp>
      <p:sp>
        <p:nvSpPr>
          <p:cNvPr id="6" name="Content Placeholder 2"/>
          <p:cNvSpPr txBox="1">
            <a:spLocks/>
          </p:cNvSpPr>
          <p:nvPr/>
        </p:nvSpPr>
        <p:spPr>
          <a:xfrm>
            <a:off x="152400" y="2819400"/>
            <a:ext cx="8991600" cy="11430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startAt="2"/>
            </a:pPr>
            <a:r>
              <a:rPr lang="en-AU" dirty="0" smtClean="0"/>
              <a:t>Testamentary trusts</a:t>
            </a:r>
          </a:p>
          <a:p>
            <a:pPr marL="1314406" lvl="2" indent="-457200">
              <a:buFont typeface="+mj-lt"/>
              <a:buAutoNum type="arabicPeriod"/>
            </a:pPr>
            <a:r>
              <a:rPr lang="en-AU" sz="1600" dirty="0" smtClean="0"/>
              <a:t>Ensure minor = taxed @ adult rates &amp; gets $18,200 threshold</a:t>
            </a:r>
          </a:p>
          <a:p>
            <a:pPr marL="1314406" lvl="2" indent="-457200">
              <a:buFont typeface="+mj-lt"/>
              <a:buAutoNum type="arabicPeriod"/>
            </a:pPr>
            <a:r>
              <a:rPr lang="en-AU" sz="1600" dirty="0" smtClean="0"/>
              <a:t>Use this for high income beneficiaries to stream capital gains &amp; franked dividends</a:t>
            </a:r>
          </a:p>
        </p:txBody>
      </p:sp>
      <p:sp>
        <p:nvSpPr>
          <p:cNvPr id="9" name="Content Placeholder 2"/>
          <p:cNvSpPr txBox="1">
            <a:spLocks/>
          </p:cNvSpPr>
          <p:nvPr/>
        </p:nvSpPr>
        <p:spPr>
          <a:xfrm>
            <a:off x="152400" y="4038600"/>
            <a:ext cx="8991600" cy="11430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startAt="3"/>
            </a:pPr>
            <a:r>
              <a:rPr lang="en-AU" dirty="0" smtClean="0"/>
              <a:t>Main residence</a:t>
            </a:r>
          </a:p>
          <a:p>
            <a:pPr marL="1314406" lvl="2" indent="-457200"/>
            <a:r>
              <a:rPr lang="en-AU" sz="1600" dirty="0" smtClean="0"/>
              <a:t>Where relevant, provide right of occupation to beneficiary to ensure qualify for MR</a:t>
            </a:r>
          </a:p>
        </p:txBody>
      </p:sp>
      <p:sp>
        <p:nvSpPr>
          <p:cNvPr id="10" name="Content Placeholder 2"/>
          <p:cNvSpPr txBox="1">
            <a:spLocks/>
          </p:cNvSpPr>
          <p:nvPr/>
        </p:nvSpPr>
        <p:spPr>
          <a:xfrm>
            <a:off x="152400" y="4876800"/>
            <a:ext cx="8991600" cy="11430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startAt="4"/>
            </a:pPr>
            <a:r>
              <a:rPr lang="en-AU" dirty="0" smtClean="0"/>
              <a:t>Superannuation</a:t>
            </a:r>
          </a:p>
          <a:p>
            <a:pPr marL="1314406" lvl="2" indent="-457200"/>
            <a:r>
              <a:rPr lang="en-AU" sz="1600" dirty="0" smtClean="0"/>
              <a:t>If part of estate, should go to tax dependants (e.g. superannuation proceeds trust)</a:t>
            </a:r>
          </a:p>
        </p:txBody>
      </p:sp>
      <p:sp>
        <p:nvSpPr>
          <p:cNvPr id="11" name="Content Placeholder 2"/>
          <p:cNvSpPr txBox="1">
            <a:spLocks/>
          </p:cNvSpPr>
          <p:nvPr/>
        </p:nvSpPr>
        <p:spPr>
          <a:xfrm>
            <a:off x="152400" y="5753100"/>
            <a:ext cx="8991600" cy="571500"/>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6" lvl="1" indent="-457200">
              <a:buFont typeface="+mj-lt"/>
              <a:buAutoNum type="arabicPeriod" startAt="5"/>
            </a:pPr>
            <a:r>
              <a:rPr lang="en-AU" dirty="0" smtClean="0"/>
              <a:t>Allow LPR to continue carrying on a business?</a:t>
            </a:r>
          </a:p>
        </p:txBody>
      </p:sp>
    </p:spTree>
    <p:extLst>
      <p:ext uri="{BB962C8B-B14F-4D97-AF65-F5344CB8AC3E}">
        <p14:creationId xmlns:p14="http://schemas.microsoft.com/office/powerpoint/2010/main" val="334954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3570982"/>
            <a:ext cx="8458200" cy="1077218"/>
          </a:xfrm>
          <a:prstGeom prst="rect">
            <a:avLst/>
          </a:prstGeom>
          <a:noFill/>
        </p:spPr>
        <p:txBody>
          <a:bodyPr wrap="square" rtlCol="0">
            <a:spAutoFit/>
          </a:bodyPr>
          <a:lstStyle/>
          <a:p>
            <a:pPr algn="ctr"/>
            <a:r>
              <a:rPr lang="en-AU" sz="3200" b="1" dirty="0" smtClean="0"/>
              <a:t>Is it a good time to talk about death today?</a:t>
            </a:r>
          </a:p>
          <a:p>
            <a:pPr algn="ctr"/>
            <a:endParaRPr lang="en-AU" sz="3200" b="1" dirty="0"/>
          </a:p>
        </p:txBody>
      </p:sp>
      <p:sp>
        <p:nvSpPr>
          <p:cNvPr id="3" name="TextBox 2"/>
          <p:cNvSpPr txBox="1"/>
          <p:nvPr/>
        </p:nvSpPr>
        <p:spPr>
          <a:xfrm>
            <a:off x="355600" y="1742182"/>
            <a:ext cx="8458200" cy="1077218"/>
          </a:xfrm>
          <a:prstGeom prst="rect">
            <a:avLst/>
          </a:prstGeom>
          <a:noFill/>
        </p:spPr>
        <p:txBody>
          <a:bodyPr wrap="square" rtlCol="0">
            <a:spAutoFit/>
          </a:bodyPr>
          <a:lstStyle/>
          <a:p>
            <a:pPr algn="ctr"/>
            <a:r>
              <a:rPr lang="en-AU" sz="3200" b="1" dirty="0" smtClean="0"/>
              <a:t>Is it a good time to talk about tax today?</a:t>
            </a:r>
          </a:p>
          <a:p>
            <a:pPr algn="ctr"/>
            <a:endParaRPr lang="en-AU" sz="3200" b="1" dirty="0"/>
          </a:p>
        </p:txBody>
      </p:sp>
    </p:spTree>
    <p:extLst>
      <p:ext uri="{BB962C8B-B14F-4D97-AF65-F5344CB8AC3E}">
        <p14:creationId xmlns:p14="http://schemas.microsoft.com/office/powerpoint/2010/main" val="17524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5000" cy="1143000"/>
          </a:xfrm>
        </p:spPr>
        <p:txBody>
          <a:bodyPr>
            <a:normAutofit/>
          </a:bodyPr>
          <a:lstStyle/>
          <a:p>
            <a:r>
              <a:rPr lang="en-AU" sz="2800" dirty="0" smtClean="0"/>
              <a:t>Example showing why you should do estate planning</a:t>
            </a:r>
            <a:endParaRPr lang="en-AU" sz="2800" dirty="0"/>
          </a:p>
        </p:txBody>
      </p:sp>
      <p:sp>
        <p:nvSpPr>
          <p:cNvPr id="3" name="Content Placeholder 2"/>
          <p:cNvSpPr>
            <a:spLocks noGrp="1"/>
          </p:cNvSpPr>
          <p:nvPr>
            <p:ph idx="1"/>
          </p:nvPr>
        </p:nvSpPr>
        <p:spPr>
          <a:xfrm>
            <a:off x="457200" y="1143000"/>
            <a:ext cx="8991600" cy="1219199"/>
          </a:xfrm>
        </p:spPr>
        <p:txBody>
          <a:bodyPr>
            <a:normAutofit/>
          </a:bodyPr>
          <a:lstStyle/>
          <a:p>
            <a:r>
              <a:rPr lang="en-AU" sz="2000" dirty="0" smtClean="0"/>
              <a:t>Father has $9m estate and </a:t>
            </a:r>
            <a:r>
              <a:rPr lang="en-AU" sz="2000" b="1" u="sng" dirty="0" smtClean="0"/>
              <a:t>wants equal division </a:t>
            </a:r>
            <a:r>
              <a:rPr lang="en-AU" sz="2000" dirty="0" smtClean="0"/>
              <a:t>for 3 sons</a:t>
            </a:r>
            <a:r>
              <a:rPr lang="en-AU" sz="1600" dirty="0" smtClean="0"/>
              <a:t>(i.e. $3m each)</a:t>
            </a:r>
          </a:p>
          <a:p>
            <a:pPr lvl="1"/>
            <a:r>
              <a:rPr lang="en-AU" sz="1600" dirty="0" smtClean="0"/>
              <a:t>Because of tax attributes, net effect ≠ the same for each beneficiary</a:t>
            </a:r>
          </a:p>
          <a:p>
            <a:pPr lvl="2"/>
            <a:r>
              <a:rPr lang="en-AU" sz="1400" dirty="0" smtClean="0"/>
              <a:t>Son who get MR = best position</a:t>
            </a:r>
          </a:p>
          <a:p>
            <a:pPr lvl="2"/>
            <a:r>
              <a:rPr lang="en-AU" sz="1400" dirty="0" smtClean="0"/>
              <a:t>Watch out for K3  with transfer of non-TAP assets to NR son C </a:t>
            </a:r>
          </a:p>
        </p:txBody>
      </p:sp>
      <p:graphicFrame>
        <p:nvGraphicFramePr>
          <p:cNvPr id="4" name="Table 3"/>
          <p:cNvGraphicFramePr>
            <a:graphicFrameLocks noGrp="1"/>
          </p:cNvGraphicFramePr>
          <p:nvPr>
            <p:extLst>
              <p:ext uri="{D42A27DB-BD31-4B8C-83A1-F6EECF244321}">
                <p14:modId xmlns:p14="http://schemas.microsoft.com/office/powerpoint/2010/main" val="1231346026"/>
              </p:ext>
            </p:extLst>
          </p:nvPr>
        </p:nvGraphicFramePr>
        <p:xfrm>
          <a:off x="152400" y="2611120"/>
          <a:ext cx="8915400" cy="3484880"/>
        </p:xfrm>
        <a:graphic>
          <a:graphicData uri="http://schemas.openxmlformats.org/drawingml/2006/table">
            <a:tbl>
              <a:tblPr firstRow="1" bandRow="1">
                <a:tableStyleId>{5C22544A-7EE6-4342-B048-85BDC9FD1C3A}</a:tableStyleId>
              </a:tblPr>
              <a:tblGrid>
                <a:gridCol w="2514600"/>
                <a:gridCol w="1905000"/>
                <a:gridCol w="4495800"/>
              </a:tblGrid>
              <a:tr h="370840">
                <a:tc>
                  <a:txBody>
                    <a:bodyPr/>
                    <a:lstStyle/>
                    <a:p>
                      <a:pPr algn="ctr"/>
                      <a:r>
                        <a:rPr lang="en-AU" sz="1400" dirty="0" smtClean="0"/>
                        <a:t>Asset</a:t>
                      </a:r>
                      <a:endParaRPr lang="en-AU" sz="1400" dirty="0"/>
                    </a:p>
                  </a:txBody>
                  <a:tcPr/>
                </a:tc>
                <a:tc>
                  <a:txBody>
                    <a:bodyPr/>
                    <a:lstStyle/>
                    <a:p>
                      <a:pPr algn="ctr"/>
                      <a:r>
                        <a:rPr lang="en-AU" sz="1400" dirty="0" smtClean="0"/>
                        <a:t>Beneficiary</a:t>
                      </a:r>
                      <a:endParaRPr lang="en-AU" sz="1400" dirty="0"/>
                    </a:p>
                  </a:txBody>
                  <a:tcPr/>
                </a:tc>
                <a:tc>
                  <a:txBody>
                    <a:bodyPr/>
                    <a:lstStyle/>
                    <a:p>
                      <a:pPr algn="ctr"/>
                      <a:r>
                        <a:rPr lang="en-AU" sz="1400" dirty="0" smtClean="0"/>
                        <a:t>Tax consequences</a:t>
                      </a:r>
                      <a:endParaRPr lang="en-AU" sz="1400" dirty="0"/>
                    </a:p>
                  </a:txBody>
                  <a:tcPr/>
                </a:tc>
              </a:tr>
              <a:tr h="370840">
                <a:tc>
                  <a:txBody>
                    <a:bodyPr/>
                    <a:lstStyle/>
                    <a:p>
                      <a:r>
                        <a:rPr lang="en-AU" sz="1200" dirty="0" smtClean="0"/>
                        <a:t>$2m main residence </a:t>
                      </a:r>
                      <a:r>
                        <a:rPr lang="en-AU" sz="1000" dirty="0" smtClean="0"/>
                        <a:t>(post CGT)</a:t>
                      </a:r>
                      <a:endParaRPr lang="en-AU" sz="1000" dirty="0"/>
                    </a:p>
                  </a:txBody>
                  <a:tcPr/>
                </a:tc>
                <a:tc>
                  <a:txBody>
                    <a:bodyPr/>
                    <a:lstStyle/>
                    <a:p>
                      <a:r>
                        <a:rPr lang="en-AU" sz="1200" dirty="0" smtClean="0"/>
                        <a:t>Son A</a:t>
                      </a:r>
                      <a:endParaRPr lang="en-AU" sz="1200" dirty="0"/>
                    </a:p>
                  </a:txBody>
                  <a:tcPr/>
                </a:tc>
                <a:tc>
                  <a:txBody>
                    <a:bodyPr/>
                    <a:lstStyle/>
                    <a:p>
                      <a:pPr marL="171450" indent="-171450">
                        <a:buFont typeface="Arial" pitchFamily="34" charset="0"/>
                        <a:buChar char="•"/>
                      </a:pPr>
                      <a:r>
                        <a:rPr lang="en-AU" sz="1200" dirty="0" smtClean="0"/>
                        <a:t>CB for Son A = MV @ DOD</a:t>
                      </a:r>
                    </a:p>
                    <a:p>
                      <a:pPr marL="171450" indent="-171450">
                        <a:buFont typeface="Arial" pitchFamily="34" charset="0"/>
                        <a:buChar char="•"/>
                      </a:pPr>
                      <a:r>
                        <a:rPr lang="en-AU" sz="1200" dirty="0" smtClean="0"/>
                        <a:t>Son A = MR exemption if</a:t>
                      </a:r>
                      <a:r>
                        <a:rPr lang="en-AU" sz="1200" baseline="0" dirty="0" smtClean="0"/>
                        <a:t> sell house within 2 years of father’s death </a:t>
                      </a:r>
                      <a:r>
                        <a:rPr lang="en-AU" sz="1000" baseline="0" dirty="0" smtClean="0"/>
                        <a:t>(without having to use it as MR)</a:t>
                      </a:r>
                    </a:p>
                    <a:p>
                      <a:pPr marL="171450" indent="-171450">
                        <a:buFont typeface="Arial" pitchFamily="34" charset="0"/>
                        <a:buChar char="•"/>
                      </a:pPr>
                      <a:r>
                        <a:rPr lang="en-AU" sz="1200" baseline="0" dirty="0" smtClean="0"/>
                        <a:t>If sell after 2 years, have to use it as MR</a:t>
                      </a:r>
                      <a:endParaRPr lang="en-AU" sz="1200" dirty="0"/>
                    </a:p>
                  </a:txBody>
                  <a:tcPr/>
                </a:tc>
              </a:tr>
              <a:tr h="370840">
                <a:tc>
                  <a:txBody>
                    <a:bodyPr/>
                    <a:lstStyle/>
                    <a:p>
                      <a:r>
                        <a:rPr lang="en-AU" sz="1200" dirty="0" smtClean="0"/>
                        <a:t>$2m investment property </a:t>
                      </a:r>
                      <a:r>
                        <a:rPr lang="en-AU" sz="1000" dirty="0" smtClean="0"/>
                        <a:t>(pre CGT)</a:t>
                      </a:r>
                      <a:endParaRPr lang="en-AU" sz="1000" dirty="0"/>
                    </a:p>
                  </a:txBody>
                  <a:tcPr/>
                </a:tc>
                <a:tc>
                  <a:txBody>
                    <a:bodyPr/>
                    <a:lstStyle/>
                    <a:p>
                      <a:r>
                        <a:rPr lang="en-AU" sz="1200" dirty="0" smtClean="0"/>
                        <a:t>Son B</a:t>
                      </a:r>
                      <a:endParaRPr lang="en-AU" sz="1200" dirty="0"/>
                    </a:p>
                  </a:txBody>
                  <a:tcPr/>
                </a:tc>
                <a:tc>
                  <a:txBody>
                    <a:bodyPr/>
                    <a:lstStyle/>
                    <a:p>
                      <a:pPr marL="171450" indent="-171450">
                        <a:buFont typeface="Arial" pitchFamily="34" charset="0"/>
                        <a:buChar char="•"/>
                      </a:pPr>
                      <a:r>
                        <a:rPr lang="en-AU" sz="1200" dirty="0" smtClean="0"/>
                        <a:t>CB for Son B = MV @ DOD</a:t>
                      </a:r>
                    </a:p>
                    <a:p>
                      <a:pPr marL="171450" indent="-171450">
                        <a:buFont typeface="Arial" pitchFamily="34" charset="0"/>
                        <a:buChar char="•"/>
                      </a:pPr>
                      <a:r>
                        <a:rPr lang="en-AU" sz="1200" dirty="0" smtClean="0"/>
                        <a:t>Son B = subject to CGT on subsequent sale of property</a:t>
                      </a:r>
                      <a:endParaRPr lang="en-AU" sz="1200" dirty="0"/>
                    </a:p>
                  </a:txBody>
                  <a:tcPr/>
                </a:tc>
              </a:tr>
              <a:tr h="370840">
                <a:tc>
                  <a:txBody>
                    <a:bodyPr/>
                    <a:lstStyle/>
                    <a:p>
                      <a:r>
                        <a:rPr lang="en-AU" sz="1200" dirty="0" smtClean="0"/>
                        <a:t>$2m</a:t>
                      </a:r>
                      <a:r>
                        <a:rPr lang="en-AU" sz="1200" baseline="0" dirty="0" smtClean="0"/>
                        <a:t> cash</a:t>
                      </a:r>
                      <a:endParaRPr lang="en-AU" sz="1200" dirty="0"/>
                    </a:p>
                  </a:txBody>
                  <a:tcPr/>
                </a:tc>
                <a:tc>
                  <a:txBody>
                    <a:bodyPr/>
                    <a:lstStyle/>
                    <a:p>
                      <a:r>
                        <a:rPr lang="en-AU" sz="1200" dirty="0" smtClean="0"/>
                        <a:t>$1m to A; $1m to B</a:t>
                      </a:r>
                      <a:endParaRPr lang="en-AU" sz="1200" dirty="0"/>
                    </a:p>
                  </a:txBody>
                  <a:tcPr/>
                </a:tc>
                <a:tc>
                  <a:txBody>
                    <a:bodyPr/>
                    <a:lstStyle/>
                    <a:p>
                      <a:r>
                        <a:rPr lang="en-AU" sz="1200" dirty="0" smtClean="0"/>
                        <a:t>No CGT consequences as cash ≠ CGT asset</a:t>
                      </a:r>
                      <a:endParaRPr lang="en-AU" sz="1200" dirty="0"/>
                    </a:p>
                  </a:txBody>
                  <a:tcPr/>
                </a:tc>
              </a:tr>
              <a:tr h="370840">
                <a:tc>
                  <a:txBody>
                    <a:bodyPr/>
                    <a:lstStyle/>
                    <a:p>
                      <a:r>
                        <a:rPr lang="en-AU" sz="1200" dirty="0" smtClean="0"/>
                        <a:t>$1m investment property                </a:t>
                      </a:r>
                      <a:r>
                        <a:rPr lang="en-AU" sz="1000" dirty="0" smtClean="0"/>
                        <a:t>(Post CGT TAP)</a:t>
                      </a:r>
                      <a:endParaRPr lang="en-AU" sz="1000" dirty="0"/>
                    </a:p>
                  </a:txBody>
                  <a:tcPr/>
                </a:tc>
                <a:tc>
                  <a:txBody>
                    <a:bodyPr/>
                    <a:lstStyle/>
                    <a:p>
                      <a:r>
                        <a:rPr lang="en-AU" sz="1200" dirty="0" smtClean="0"/>
                        <a:t>Son C</a:t>
                      </a:r>
                      <a:endParaRPr lang="en-AU" sz="1200" dirty="0"/>
                    </a:p>
                  </a:txBody>
                  <a:tcPr/>
                </a:tc>
                <a:tc>
                  <a:txBody>
                    <a:bodyPr/>
                    <a:lstStyle/>
                    <a:p>
                      <a:pPr marL="171450" indent="-171450">
                        <a:buFont typeface="Arial" pitchFamily="34" charset="0"/>
                        <a:buChar char="•"/>
                      </a:pPr>
                      <a:r>
                        <a:rPr lang="en-AU" sz="1200" dirty="0" smtClean="0"/>
                        <a:t>No K3 (since property = TAP)</a:t>
                      </a:r>
                    </a:p>
                    <a:p>
                      <a:pPr marL="171450" indent="-171450">
                        <a:buFont typeface="Arial" pitchFamily="34" charset="0"/>
                        <a:buChar char="•"/>
                      </a:pPr>
                      <a:r>
                        <a:rPr lang="en-AU" sz="1200" dirty="0" smtClean="0"/>
                        <a:t>CB for Son</a:t>
                      </a:r>
                      <a:r>
                        <a:rPr lang="en-AU" sz="1200" baseline="0" dirty="0" smtClean="0"/>
                        <a:t> C = CB @ DOD</a:t>
                      </a:r>
                      <a:endParaRPr lang="en-AU" sz="1200" dirty="0" smtClean="0"/>
                    </a:p>
                    <a:p>
                      <a:pPr marL="171450" indent="-171450">
                        <a:buFont typeface="Arial" pitchFamily="34" charset="0"/>
                        <a:buChar char="•"/>
                      </a:pPr>
                      <a:r>
                        <a:rPr lang="en-AU" sz="1200" dirty="0" smtClean="0"/>
                        <a:t>Son</a:t>
                      </a:r>
                      <a:r>
                        <a:rPr lang="en-AU" sz="1200" baseline="0" dirty="0" smtClean="0"/>
                        <a:t> C = subject to CGT on subsequent sale of property</a:t>
                      </a:r>
                      <a:endParaRPr lang="en-AU" sz="1200" dirty="0"/>
                    </a:p>
                  </a:txBody>
                  <a:tcPr/>
                </a:tc>
              </a:tr>
              <a:tr h="370840">
                <a:tc>
                  <a:txBody>
                    <a:bodyPr/>
                    <a:lstStyle/>
                    <a:p>
                      <a:r>
                        <a:rPr lang="en-AU" sz="1200" dirty="0" smtClean="0"/>
                        <a:t>$2m shares </a:t>
                      </a:r>
                      <a:r>
                        <a:rPr lang="en-AU" sz="1000" dirty="0" smtClean="0"/>
                        <a:t>(Post CGT Non-TAP)</a:t>
                      </a:r>
                      <a:endParaRPr lang="en-AU" sz="1000" dirty="0"/>
                    </a:p>
                  </a:txBody>
                  <a:tcPr/>
                </a:tc>
                <a:tc>
                  <a:txBody>
                    <a:bodyPr/>
                    <a:lstStyle/>
                    <a:p>
                      <a:r>
                        <a:rPr lang="en-AU" sz="1200" dirty="0" smtClean="0"/>
                        <a:t>Son C</a:t>
                      </a:r>
                      <a:endParaRPr lang="en-AU" sz="1200" dirty="0"/>
                    </a:p>
                  </a:txBody>
                  <a:tcPr/>
                </a:tc>
                <a:tc>
                  <a:txBody>
                    <a:bodyPr/>
                    <a:lstStyle/>
                    <a:p>
                      <a:pPr marL="171450" indent="-171450">
                        <a:buFont typeface="Arial" pitchFamily="34" charset="0"/>
                        <a:buChar char="•"/>
                      </a:pPr>
                      <a:r>
                        <a:rPr lang="en-AU" sz="1200" dirty="0" smtClean="0"/>
                        <a:t>K3 capital</a:t>
                      </a:r>
                      <a:r>
                        <a:rPr lang="en-AU" sz="1200" baseline="0" dirty="0" smtClean="0"/>
                        <a:t> gain in DOD return</a:t>
                      </a:r>
                      <a:r>
                        <a:rPr lang="en-AU" sz="1200" dirty="0" smtClean="0"/>
                        <a:t> since shares = non-TAP and Son C = NR</a:t>
                      </a:r>
                    </a:p>
                    <a:p>
                      <a:pPr marL="171450" indent="-171450">
                        <a:buFont typeface="Arial" pitchFamily="34" charset="0"/>
                        <a:buChar char="•"/>
                      </a:pPr>
                      <a:r>
                        <a:rPr lang="en-AU" sz="1200" dirty="0" smtClean="0"/>
                        <a:t>Reduce amount of</a:t>
                      </a:r>
                      <a:r>
                        <a:rPr lang="en-AU" sz="1200" baseline="0" dirty="0" smtClean="0"/>
                        <a:t> residuary deceased estate available for distribution since deceased estate must pay for CGT on K3</a:t>
                      </a:r>
                      <a:endParaRPr lang="en-AU" sz="1200" dirty="0" smtClean="0"/>
                    </a:p>
                  </a:txBody>
                  <a:tcPr/>
                </a:tc>
              </a:tr>
            </a:tbl>
          </a:graphicData>
        </a:graphic>
      </p:graphicFrame>
      <p:pic>
        <p:nvPicPr>
          <p:cNvPr id="16" name="Picture 2" descr="http://ts1.mm.bing.net/th?&amp;id=JN.l%2bKmdmPDKQ0qJS8RE5iUeA&amp;w=300&amp;h=300&amp;c=0&amp;pid=1.9&amp;rs=0&amp;p=0"/>
          <p:cNvPicPr>
            <a:picLocks noChangeAspect="1" noChangeArrowheads="1"/>
          </p:cNvPicPr>
          <p:nvPr/>
        </p:nvPicPr>
        <p:blipFill>
          <a:blip r:embed="rId2" cstate="print"/>
          <a:srcRect/>
          <a:stretch>
            <a:fillRect/>
          </a:stretch>
        </p:blipFill>
        <p:spPr bwMode="auto">
          <a:xfrm>
            <a:off x="3243043" y="3886200"/>
            <a:ext cx="266700" cy="200025"/>
          </a:xfrm>
          <a:prstGeom prst="rect">
            <a:avLst/>
          </a:prstGeom>
          <a:noFill/>
        </p:spPr>
      </p:pic>
      <p:pic>
        <p:nvPicPr>
          <p:cNvPr id="18" name="Picture 2" descr="http://ts1.mm.bing.net/th?&amp;id=JN.l%2bKmdmPDKQ0qJS8RE5iUeA&amp;w=300&amp;h=300&amp;c=0&amp;pid=1.9&amp;rs=0&amp;p=0"/>
          <p:cNvPicPr>
            <a:picLocks noChangeAspect="1" noChangeArrowheads="1"/>
          </p:cNvPicPr>
          <p:nvPr/>
        </p:nvPicPr>
        <p:blipFill>
          <a:blip r:embed="rId2" cstate="print"/>
          <a:srcRect/>
          <a:stretch>
            <a:fillRect/>
          </a:stretch>
        </p:blipFill>
        <p:spPr bwMode="auto">
          <a:xfrm>
            <a:off x="4164707" y="4291148"/>
            <a:ext cx="266700" cy="200025"/>
          </a:xfrm>
          <a:prstGeom prst="rect">
            <a:avLst/>
          </a:prstGeom>
          <a:noFill/>
        </p:spPr>
      </p:pic>
      <p:pic>
        <p:nvPicPr>
          <p:cNvPr id="19" name="Picture 2" descr="http://ts1.mm.bing.net/th?&amp;id=JN.eGikRexpIv/ch48R/m4Z6w&amp;w=300&amp;h=300&amp;c=0&amp;pid=1.9&amp;rs=0&amp;p=0&amp;r=0"/>
          <p:cNvPicPr>
            <a:picLocks noChangeAspect="1" noChangeArrowheads="1"/>
          </p:cNvPicPr>
          <p:nvPr/>
        </p:nvPicPr>
        <p:blipFill>
          <a:blip r:embed="rId3" cstate="print"/>
          <a:srcRect/>
          <a:stretch>
            <a:fillRect/>
          </a:stretch>
        </p:blipFill>
        <p:spPr bwMode="auto">
          <a:xfrm>
            <a:off x="3352800" y="4724400"/>
            <a:ext cx="264900" cy="176600"/>
          </a:xfrm>
          <a:prstGeom prst="rect">
            <a:avLst/>
          </a:prstGeom>
          <a:noFill/>
        </p:spPr>
      </p:pic>
      <p:pic>
        <p:nvPicPr>
          <p:cNvPr id="20" name="Picture 2" descr="http://ts1.mm.bing.net/th?&amp;id=JN.eGikRexpIv/ch48R/m4Z6w&amp;w=300&amp;h=300&amp;c=0&amp;pid=1.9&amp;rs=0&amp;p=0&amp;r=0"/>
          <p:cNvPicPr>
            <a:picLocks noChangeAspect="1" noChangeArrowheads="1"/>
          </p:cNvPicPr>
          <p:nvPr/>
        </p:nvPicPr>
        <p:blipFill>
          <a:blip r:embed="rId3" cstate="print"/>
          <a:srcRect/>
          <a:stretch>
            <a:fillRect/>
          </a:stretch>
        </p:blipFill>
        <p:spPr bwMode="auto">
          <a:xfrm>
            <a:off x="3352800" y="5334000"/>
            <a:ext cx="264900" cy="176600"/>
          </a:xfrm>
          <a:prstGeom prst="rect">
            <a:avLst/>
          </a:prstGeom>
          <a:noFill/>
        </p:spPr>
      </p:pic>
      <p:pic>
        <p:nvPicPr>
          <p:cNvPr id="27" name="Picture 2" descr="http://ts1.mm.bing.net/th?&amp;id=JN.l%2bKmdmPDKQ0qJS8RE5iUeA&amp;w=300&amp;h=300&amp;c=0&amp;pid=1.9&amp;rs=0&amp;p=0"/>
          <p:cNvPicPr>
            <a:picLocks noChangeAspect="1" noChangeArrowheads="1"/>
          </p:cNvPicPr>
          <p:nvPr/>
        </p:nvPicPr>
        <p:blipFill>
          <a:blip r:embed="rId2" cstate="print"/>
          <a:srcRect/>
          <a:stretch>
            <a:fillRect/>
          </a:stretch>
        </p:blipFill>
        <p:spPr bwMode="auto">
          <a:xfrm>
            <a:off x="3351000" y="3048000"/>
            <a:ext cx="266700" cy="200025"/>
          </a:xfrm>
          <a:prstGeom prst="rect">
            <a:avLst/>
          </a:prstGeom>
          <a:noFill/>
        </p:spPr>
      </p:pic>
    </p:spTree>
    <p:extLst>
      <p:ext uri="{BB962C8B-B14F-4D97-AF65-F5344CB8AC3E}">
        <p14:creationId xmlns:p14="http://schemas.microsoft.com/office/powerpoint/2010/main" val="3193719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AU" dirty="0" smtClean="0"/>
              <a:t>Take aways</a:t>
            </a:r>
            <a:endParaRPr lang="en-AU" dirty="0"/>
          </a:p>
        </p:txBody>
      </p:sp>
      <p:sp>
        <p:nvSpPr>
          <p:cNvPr id="6" name="Content Placeholder 2"/>
          <p:cNvSpPr>
            <a:spLocks noGrp="1"/>
          </p:cNvSpPr>
          <p:nvPr>
            <p:ph idx="1"/>
          </p:nvPr>
        </p:nvSpPr>
        <p:spPr>
          <a:xfrm>
            <a:off x="457200" y="1600201"/>
            <a:ext cx="8229600" cy="990599"/>
          </a:xfrm>
        </p:spPr>
        <p:txBody>
          <a:bodyPr/>
          <a:lstStyle/>
          <a:p>
            <a:r>
              <a:rPr lang="en-AU" dirty="0" smtClean="0"/>
              <a:t>A variety of issues can influence your estate plan!</a:t>
            </a:r>
          </a:p>
          <a:p>
            <a:pPr lvl="1"/>
            <a:r>
              <a:rPr lang="en-AU" dirty="0" smtClean="0"/>
              <a:t>These are not always straight-forward</a:t>
            </a:r>
            <a:endParaRPr lang="en-AU" dirty="0"/>
          </a:p>
        </p:txBody>
      </p:sp>
      <p:sp>
        <p:nvSpPr>
          <p:cNvPr id="5" name="Content Placeholder 2"/>
          <p:cNvSpPr txBox="1">
            <a:spLocks/>
          </p:cNvSpPr>
          <p:nvPr/>
        </p:nvSpPr>
        <p:spPr>
          <a:xfrm>
            <a:off x="457200" y="3048001"/>
            <a:ext cx="8229600" cy="990599"/>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Speak to your Nexia adviser to guide you through the process</a:t>
            </a:r>
            <a:endParaRPr lang="en-AU" dirty="0"/>
          </a:p>
        </p:txBody>
      </p:sp>
      <p:sp>
        <p:nvSpPr>
          <p:cNvPr id="8" name="Content Placeholder 2"/>
          <p:cNvSpPr txBox="1">
            <a:spLocks/>
          </p:cNvSpPr>
          <p:nvPr/>
        </p:nvSpPr>
        <p:spPr>
          <a:xfrm>
            <a:off x="457200" y="4419600"/>
            <a:ext cx="8229600" cy="1371599"/>
          </a:xfrm>
          <a:prstGeom prst="rect">
            <a:avLst/>
          </a:prstGeom>
        </p:spPr>
        <p:txBody>
          <a:bodyPr vert="horz" lIns="91435" tIns="45718" rIns="91435" bIns="45718" rtlCol="0">
            <a:normAutofit/>
          </a:bodyPr>
          <a:lstStyle>
            <a:lvl1pPr marL="342882" indent="-342882" algn="l" defTabSz="914353" rtl="0" eaLnBrk="1" latinLnBrk="0" hangingPunct="1">
              <a:spcBef>
                <a:spcPct val="20000"/>
              </a:spcBef>
              <a:buClr>
                <a:srgbClr val="EF3E42"/>
              </a:buClr>
              <a:buFont typeface="Wingdings" pitchFamily="2" charset="2"/>
              <a:buChar char="§"/>
              <a:defRPr sz="2400" kern="1200">
                <a:solidFill>
                  <a:schemeClr val="tx1"/>
                </a:solidFill>
                <a:latin typeface="Arial" pitchFamily="34" charset="0"/>
                <a:ea typeface="+mn-ea"/>
                <a:cs typeface="Arial" pitchFamily="34" charset="0"/>
              </a:defRPr>
            </a:lvl1pPr>
            <a:lvl2pPr marL="742912" indent="-285736" algn="l" defTabSz="914353" rtl="0" eaLnBrk="1" latinLnBrk="0" hangingPunct="1">
              <a:spcBef>
                <a:spcPct val="20000"/>
              </a:spcBef>
              <a:buClr>
                <a:srgbClr val="EF3E42"/>
              </a:buClr>
              <a:buFont typeface="Arial" pitchFamily="34" charset="0"/>
              <a:buChar char="–"/>
              <a:defRPr sz="2000" kern="1200">
                <a:solidFill>
                  <a:schemeClr val="tx1"/>
                </a:solidFill>
                <a:latin typeface="Arial" pitchFamily="34" charset="0"/>
                <a:ea typeface="+mn-ea"/>
                <a:cs typeface="Arial" pitchFamily="34" charset="0"/>
              </a:defRPr>
            </a:lvl2pPr>
            <a:lvl3pPr marL="1142942" indent="-228588" algn="l" defTabSz="914353" rtl="0" eaLnBrk="1" latinLnBrk="0" hangingPunct="1">
              <a:spcBef>
                <a:spcPct val="20000"/>
              </a:spcBef>
              <a:buClr>
                <a:srgbClr val="EF3E42"/>
              </a:buClr>
              <a:buFont typeface="Arial" pitchFamily="34" charset="0"/>
              <a:buChar char="•"/>
              <a:defRPr sz="1800" kern="1200">
                <a:solidFill>
                  <a:schemeClr val="tx1"/>
                </a:solidFill>
                <a:latin typeface="Arial" pitchFamily="34" charset="0"/>
                <a:ea typeface="+mn-ea"/>
                <a:cs typeface="Arial" pitchFamily="34" charset="0"/>
              </a:defRPr>
            </a:lvl3pPr>
            <a:lvl4pPr marL="1600118"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4pPr>
            <a:lvl5pPr marL="2057295" indent="-228588" algn="l" defTabSz="914353" rtl="0" eaLnBrk="1" latinLnBrk="0" hangingPunct="1">
              <a:spcBef>
                <a:spcPct val="20000"/>
              </a:spcBef>
              <a:buClr>
                <a:srgbClr val="EF3E42"/>
              </a:buClr>
              <a:buFont typeface="Arial" pitchFamily="34" charset="0"/>
              <a:buChar char="»"/>
              <a:defRPr sz="1600" kern="1200">
                <a:solidFill>
                  <a:schemeClr val="tx1"/>
                </a:solidFill>
                <a:latin typeface="Arial" pitchFamily="34" charset="0"/>
                <a:ea typeface="+mn-ea"/>
                <a:cs typeface="Arial"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Later seminars in 2016 on:</a:t>
            </a:r>
          </a:p>
          <a:p>
            <a:pPr lvl="1"/>
            <a:r>
              <a:rPr lang="en-AU" dirty="0" smtClean="0"/>
              <a:t>Superannuation &amp; death</a:t>
            </a:r>
          </a:p>
          <a:p>
            <a:pPr lvl="1"/>
            <a:r>
              <a:rPr lang="en-AU" dirty="0"/>
              <a:t>Testamentary trusts</a:t>
            </a:r>
          </a:p>
          <a:p>
            <a:pPr lvl="1"/>
            <a:endParaRPr lang="en-AU" dirty="0" smtClean="0"/>
          </a:p>
          <a:p>
            <a:pPr lvl="1"/>
            <a:endParaRPr lang="en-AU" dirty="0"/>
          </a:p>
        </p:txBody>
      </p:sp>
    </p:spTree>
    <p:extLst>
      <p:ext uri="{BB962C8B-B14F-4D97-AF65-F5344CB8AC3E}">
        <p14:creationId xmlns:p14="http://schemas.microsoft.com/office/powerpoint/2010/main" val="693069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143000"/>
          </a:xfrm>
        </p:spPr>
        <p:txBody>
          <a:bodyPr/>
          <a:lstStyle/>
          <a:p>
            <a:r>
              <a:rPr lang="en-AU" dirty="0" smtClean="0"/>
              <a:t>Why should we talk about death &amp; taxes?</a:t>
            </a:r>
            <a:endParaRPr lang="en-AU" dirty="0"/>
          </a:p>
        </p:txBody>
      </p:sp>
      <p:sp>
        <p:nvSpPr>
          <p:cNvPr id="3" name="Content Placeholder 2"/>
          <p:cNvSpPr>
            <a:spLocks noGrp="1"/>
          </p:cNvSpPr>
          <p:nvPr>
            <p:ph idx="1"/>
          </p:nvPr>
        </p:nvSpPr>
        <p:spPr>
          <a:xfrm>
            <a:off x="457200" y="1143784"/>
            <a:ext cx="3467100" cy="655637"/>
          </a:xfrm>
        </p:spPr>
        <p:txBody>
          <a:bodyPr/>
          <a:lstStyle/>
          <a:p>
            <a:r>
              <a:rPr lang="en-AU" dirty="0" smtClean="0"/>
              <a:t>Everyone dies</a:t>
            </a:r>
            <a:endParaRPr lang="en-AU" dirty="0"/>
          </a:p>
        </p:txBody>
      </p:sp>
      <p:pic>
        <p:nvPicPr>
          <p:cNvPr id="1026" name="Picture 2" descr="http://tse1.mm.bing.net/th?&amp;id=OIP.M834e6079c215937440e5668d6b586b25H0&amp;w=300&amp;h=300&amp;c=0&amp;pid=1.9&amp;rs=0&amp;p=0"/>
          <p:cNvPicPr>
            <a:picLocks noChangeAspect="1" noChangeArrowheads="1"/>
          </p:cNvPicPr>
          <p:nvPr/>
        </p:nvPicPr>
        <p:blipFill>
          <a:blip r:embed="rId2" cstate="print"/>
          <a:srcRect/>
          <a:stretch>
            <a:fillRect/>
          </a:stretch>
        </p:blipFill>
        <p:spPr bwMode="auto">
          <a:xfrm>
            <a:off x="3429000" y="808821"/>
            <a:ext cx="990600" cy="990600"/>
          </a:xfrm>
          <a:prstGeom prst="rect">
            <a:avLst/>
          </a:prstGeom>
          <a:noFill/>
        </p:spPr>
      </p:pic>
      <p:sp>
        <p:nvSpPr>
          <p:cNvPr id="5" name="Content Placeholder 2"/>
          <p:cNvSpPr txBox="1">
            <a:spLocks/>
          </p:cNvSpPr>
          <p:nvPr/>
        </p:nvSpPr>
        <p:spPr>
          <a:xfrm>
            <a:off x="457200" y="2895600"/>
            <a:ext cx="9372600" cy="2133600"/>
          </a:xfrm>
          <a:prstGeom prst="rect">
            <a:avLst/>
          </a:prstGeom>
        </p:spPr>
        <p:txBody>
          <a:bodyPr vert="horz" lIns="91435" tIns="45718" rIns="91435" bIns="45718" rtlCol="0">
            <a:normAutofit/>
          </a:bodyPr>
          <a:lstStyle/>
          <a:p>
            <a:pPr marL="342882" marR="0" lvl="0" indent="-342882" algn="l" defTabSz="914353" rtl="0" eaLnBrk="1" fontAlgn="auto" latinLnBrk="0" hangingPunct="1">
              <a:lnSpc>
                <a:spcPct val="100000"/>
              </a:lnSpc>
              <a:spcBef>
                <a:spcPct val="20000"/>
              </a:spcBef>
              <a:spcAft>
                <a:spcPts val="0"/>
              </a:spcAft>
              <a:buClr>
                <a:srgbClr val="EF3E42"/>
              </a:buClr>
              <a:buSzTx/>
              <a:buFont typeface="Wingdings" pitchFamily="2" charset="2"/>
              <a:buChar char="§"/>
              <a:tabLst/>
              <a:defRPr/>
            </a:pP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Managing your</a:t>
            </a:r>
            <a:r>
              <a:rPr kumimoji="0" lang="en-AU"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assets to ensure:</a:t>
            </a:r>
          </a:p>
          <a:p>
            <a:pPr marL="914377" lvl="1" indent="-457200">
              <a:spcBef>
                <a:spcPct val="20000"/>
              </a:spcBef>
              <a:buClr>
                <a:srgbClr val="EF3E42"/>
              </a:buClr>
              <a:buFont typeface="+mj-lt"/>
              <a:buAutoNum type="arabicPeriod"/>
            </a:pPr>
            <a:r>
              <a:rPr lang="en-AU" sz="2000" noProof="0" dirty="0" smtClean="0">
                <a:latin typeface="Arial" pitchFamily="34" charset="0"/>
                <a:cs typeface="Arial" pitchFamily="34" charset="0"/>
              </a:rPr>
              <a:t>Welfare of dependents</a:t>
            </a:r>
          </a:p>
          <a:p>
            <a:pPr marL="914377" lvl="1" indent="-457200">
              <a:spcBef>
                <a:spcPct val="20000"/>
              </a:spcBef>
              <a:buClr>
                <a:srgbClr val="EF3E42"/>
              </a:buClr>
              <a:buFont typeface="+mj-lt"/>
              <a:buAutoNum type="arabicPeriod"/>
            </a:pPr>
            <a:r>
              <a:rPr kumimoji="0" lang="en-AU" sz="20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Security of assets</a:t>
            </a:r>
          </a:p>
          <a:p>
            <a:pPr marL="914377" lvl="1" indent="-457200">
              <a:spcBef>
                <a:spcPct val="20000"/>
              </a:spcBef>
              <a:buClr>
                <a:srgbClr val="EF3E42"/>
              </a:buClr>
              <a:buFont typeface="+mj-lt"/>
              <a:buAutoNum type="arabicPeriod"/>
            </a:pPr>
            <a:r>
              <a:rPr lang="en-AU" sz="2000" noProof="0" dirty="0" smtClean="0">
                <a:latin typeface="Arial" pitchFamily="34" charset="0"/>
                <a:cs typeface="Arial" pitchFamily="34" charset="0"/>
              </a:rPr>
              <a:t>Smooth succession of the business</a:t>
            </a:r>
          </a:p>
          <a:p>
            <a:pPr marL="914377" lvl="1" indent="-457200">
              <a:spcBef>
                <a:spcPct val="20000"/>
              </a:spcBef>
              <a:buClr>
                <a:srgbClr val="EF3E42"/>
              </a:buClr>
              <a:buFont typeface="+mj-lt"/>
              <a:buAutoNum type="arabicPeriod"/>
            </a:pPr>
            <a:r>
              <a:rPr kumimoji="0" lang="en-AU" sz="2000" b="0" i="0" u="none" strike="noStrike" kern="1200" cap="none" spc="0" normalizeH="0" baseline="0" dirty="0" smtClean="0">
                <a:ln>
                  <a:noFill/>
                </a:ln>
                <a:solidFill>
                  <a:schemeClr val="tx1"/>
                </a:solidFill>
                <a:effectLst/>
                <a:uLnTx/>
                <a:uFillTx/>
                <a:latin typeface="Arial" pitchFamily="34" charset="0"/>
                <a:ea typeface="+mn-ea"/>
                <a:cs typeface="Arial" pitchFamily="34" charset="0"/>
              </a:rPr>
              <a:t>Charitable giving</a:t>
            </a:r>
            <a:endParaRPr kumimoji="0" lang="en-AU"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Content Placeholder 2"/>
          <p:cNvSpPr txBox="1">
            <a:spLocks/>
          </p:cNvSpPr>
          <p:nvPr/>
        </p:nvSpPr>
        <p:spPr>
          <a:xfrm>
            <a:off x="457200" y="2133600"/>
            <a:ext cx="9220200" cy="609599"/>
          </a:xfrm>
          <a:prstGeom prst="rect">
            <a:avLst/>
          </a:prstGeom>
        </p:spPr>
        <p:txBody>
          <a:bodyPr vert="horz" lIns="91435" tIns="45718" rIns="91435" bIns="45718" rtlCol="0">
            <a:normAutofit/>
          </a:bodyPr>
          <a:lstStyle/>
          <a:p>
            <a:pPr marL="342882" marR="0" lvl="0" indent="-342882" algn="l" defTabSz="914353" rtl="0" eaLnBrk="1" fontAlgn="auto" latinLnBrk="0" hangingPunct="1">
              <a:lnSpc>
                <a:spcPct val="100000"/>
              </a:lnSpc>
              <a:spcBef>
                <a:spcPct val="20000"/>
              </a:spcBef>
              <a:spcAft>
                <a:spcPts val="0"/>
              </a:spcAft>
              <a:buClr>
                <a:srgbClr val="EF3E42"/>
              </a:buClr>
              <a:buSzTx/>
              <a:buFont typeface="Wingdings" pitchFamily="2" charset="2"/>
              <a:buChar char="§"/>
              <a:tabLst/>
              <a:defRPr/>
            </a:pP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Planning beforehand for retirement, lifestyle choices &amp; illness</a:t>
            </a:r>
          </a:p>
          <a:p>
            <a:pPr marL="342882" marR="0" lvl="0" indent="-342882" algn="l" defTabSz="914353" rtl="0" eaLnBrk="1" fontAlgn="auto" latinLnBrk="0" hangingPunct="1">
              <a:lnSpc>
                <a:spcPct val="100000"/>
              </a:lnSpc>
              <a:spcBef>
                <a:spcPct val="20000"/>
              </a:spcBef>
              <a:spcAft>
                <a:spcPts val="0"/>
              </a:spcAft>
              <a:buClr>
                <a:srgbClr val="EF3E42"/>
              </a:buClr>
              <a:buSzTx/>
              <a:buFont typeface="Wingdings" pitchFamily="2" charset="2"/>
              <a:buChar char="§"/>
              <a:tabLst/>
              <a:defRPr/>
            </a:pPr>
            <a:endPar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12" marR="0" lvl="1" indent="-285736" algn="l" defTabSz="914353" rtl="0" eaLnBrk="1" fontAlgn="auto" latinLnBrk="0" hangingPunct="1">
              <a:lnSpc>
                <a:spcPct val="100000"/>
              </a:lnSpc>
              <a:spcBef>
                <a:spcPct val="20000"/>
              </a:spcBef>
              <a:spcAft>
                <a:spcPts val="0"/>
              </a:spcAft>
              <a:buClr>
                <a:srgbClr val="EF3E42"/>
              </a:buClr>
              <a:buSzTx/>
              <a:buFont typeface="Arial" pitchFamily="34" charset="0"/>
              <a:buChar char="–"/>
              <a:tabLst/>
              <a:defRPr/>
            </a:pPr>
            <a:endPar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48130" name="Picture 2" descr="http://tse1.mm.bing.net/th?&amp;id=OIP.M372014e3e7863be3dcfd6d4de3ba24d6o0&amp;w=300&amp;h=300&amp;c=0&amp;pid=1.9&amp;rs=0&amp;p=0"/>
          <p:cNvPicPr>
            <a:picLocks noChangeAspect="1" noChangeArrowheads="1"/>
          </p:cNvPicPr>
          <p:nvPr/>
        </p:nvPicPr>
        <p:blipFill>
          <a:blip r:embed="rId3" cstate="print"/>
          <a:srcRect/>
          <a:stretch>
            <a:fillRect/>
          </a:stretch>
        </p:blipFill>
        <p:spPr bwMode="auto">
          <a:xfrm>
            <a:off x="6324600" y="2819400"/>
            <a:ext cx="2362200" cy="2267713"/>
          </a:xfrm>
          <a:prstGeom prst="rect">
            <a:avLst/>
          </a:prstGeom>
          <a:noFill/>
        </p:spPr>
      </p:pic>
      <p:pic>
        <p:nvPicPr>
          <p:cNvPr id="4" name="Picture 2" descr="Benjamin Franklin">
            <a:hlinkClick r:id="rId4" tooltip="Benjamin Frankli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762000"/>
            <a:ext cx="701089" cy="10842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98246" y="1832079"/>
            <a:ext cx="1066800" cy="215444"/>
          </a:xfrm>
          <a:prstGeom prst="rect">
            <a:avLst/>
          </a:prstGeom>
          <a:noFill/>
        </p:spPr>
        <p:txBody>
          <a:bodyPr wrap="square" rtlCol="0">
            <a:spAutoFit/>
          </a:bodyPr>
          <a:lstStyle/>
          <a:p>
            <a:r>
              <a:rPr lang="en-AU" sz="800" dirty="0" smtClean="0"/>
              <a:t>Benjamin Franklin</a:t>
            </a:r>
            <a:endParaRPr lang="en-AU" sz="800" dirty="0"/>
          </a:p>
        </p:txBody>
      </p:sp>
      <p:sp>
        <p:nvSpPr>
          <p:cNvPr id="8" name="TextBox 7"/>
          <p:cNvSpPr txBox="1"/>
          <p:nvPr/>
        </p:nvSpPr>
        <p:spPr>
          <a:xfrm>
            <a:off x="5903046" y="1951821"/>
            <a:ext cx="650154" cy="215444"/>
          </a:xfrm>
          <a:prstGeom prst="rect">
            <a:avLst/>
          </a:prstGeom>
          <a:noFill/>
        </p:spPr>
        <p:txBody>
          <a:bodyPr wrap="square" rtlCol="0">
            <a:spAutoFit/>
          </a:bodyPr>
          <a:lstStyle/>
          <a:p>
            <a:r>
              <a:rPr lang="en-AU" sz="800" dirty="0" smtClean="0"/>
              <a:t>1789</a:t>
            </a:r>
            <a:endParaRPr lang="en-AU" sz="800" dirty="0"/>
          </a:p>
        </p:txBody>
      </p:sp>
      <p:sp>
        <p:nvSpPr>
          <p:cNvPr id="11" name="Content Placeholder 2"/>
          <p:cNvSpPr txBox="1">
            <a:spLocks/>
          </p:cNvSpPr>
          <p:nvPr/>
        </p:nvSpPr>
        <p:spPr>
          <a:xfrm>
            <a:off x="457200" y="5181600"/>
            <a:ext cx="9220200" cy="609599"/>
          </a:xfrm>
          <a:prstGeom prst="rect">
            <a:avLst/>
          </a:prstGeom>
        </p:spPr>
        <p:txBody>
          <a:bodyPr vert="horz" lIns="91435" tIns="45718" rIns="91435" bIns="45718" rtlCol="0">
            <a:normAutofit/>
          </a:bodyPr>
          <a:lstStyle/>
          <a:p>
            <a:pPr marL="342882" marR="0" lvl="0" indent="-342882" algn="l" defTabSz="914353" rtl="0" eaLnBrk="1" fontAlgn="auto" latinLnBrk="0" hangingPunct="1">
              <a:lnSpc>
                <a:spcPct val="100000"/>
              </a:lnSpc>
              <a:spcBef>
                <a:spcPct val="20000"/>
              </a:spcBef>
              <a:spcAft>
                <a:spcPts val="0"/>
              </a:spcAft>
              <a:buClr>
                <a:srgbClr val="EF3E42"/>
              </a:buClr>
              <a:buSzTx/>
              <a:buFont typeface="Wingdings" pitchFamily="2" charset="2"/>
              <a:buChar char="§"/>
              <a:tabLst/>
              <a:defRPr/>
            </a:pP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Other jurisdictions = estate taxes </a:t>
            </a:r>
            <a:r>
              <a:rPr kumimoji="0" lang="en-AU"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(tax on all assets you have)</a:t>
            </a:r>
            <a:endPar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882" indent="-342882">
              <a:spcBef>
                <a:spcPct val="20000"/>
              </a:spcBef>
              <a:buClr>
                <a:srgbClr val="EF3E42"/>
              </a:buClr>
              <a:buFont typeface="Wingdings" pitchFamily="2" charset="2"/>
              <a:buChar char="§"/>
              <a:defRPr/>
            </a:pPr>
            <a:endParaRPr lang="en-AU" sz="2400" dirty="0"/>
          </a:p>
          <a:p>
            <a:pPr marL="342882" marR="0" lvl="0" indent="-342882" algn="l" defTabSz="914353" rtl="0" eaLnBrk="1" fontAlgn="auto" latinLnBrk="0" hangingPunct="1">
              <a:lnSpc>
                <a:spcPct val="100000"/>
              </a:lnSpc>
              <a:spcBef>
                <a:spcPct val="20000"/>
              </a:spcBef>
              <a:spcAft>
                <a:spcPts val="0"/>
              </a:spcAft>
              <a:buClr>
                <a:srgbClr val="EF3E42"/>
              </a:buClr>
              <a:buSzTx/>
              <a:buFont typeface="Wingdings" pitchFamily="2" charset="2"/>
              <a:buChar char="§"/>
              <a:tabLst/>
              <a:defRPr/>
            </a:pPr>
            <a:endPar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12" marR="0" lvl="1" indent="-285736" algn="l" defTabSz="914353" rtl="0" eaLnBrk="1" fontAlgn="auto" latinLnBrk="0" hangingPunct="1">
              <a:lnSpc>
                <a:spcPct val="100000"/>
              </a:lnSpc>
              <a:spcBef>
                <a:spcPct val="20000"/>
              </a:spcBef>
              <a:spcAft>
                <a:spcPts val="0"/>
              </a:spcAft>
              <a:buClr>
                <a:srgbClr val="EF3E42"/>
              </a:buClr>
              <a:buSzTx/>
              <a:buFont typeface="Arial" pitchFamily="34" charset="0"/>
              <a:buChar char="–"/>
              <a:tabLst/>
              <a:defRPr/>
            </a:pPr>
            <a:endPar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9" name="Picture 2" descr="https://encrypted-tbn0.gstatic.com/images?q=tbn:ANd9GcSEl19f1Ul_HMUD4y11e3NHzO0gSz27n_7zE7AOZcU9r-JT4g_PnQ">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5562600"/>
            <a:ext cx="838200" cy="628315"/>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bwMode="auto">
          <a:xfrm>
            <a:off x="3191232" y="5724357"/>
            <a:ext cx="475536" cy="304800"/>
          </a:xfrm>
          <a:prstGeom prst="rightArrow">
            <a:avLst/>
          </a:prstGeom>
          <a:solidFill>
            <a:srgbClr val="C00000"/>
          </a:solidFill>
          <a:ln w="508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500" dirty="0">
              <a:solidFill>
                <a:srgbClr val="000000"/>
              </a:solidFill>
              <a:latin typeface="Gill Sans" charset="0"/>
              <a:ea typeface="ヒラギノ角ゴ ProN W3" charset="0"/>
              <a:cs typeface="ヒラギノ角ゴ ProN W3" charset="0"/>
              <a:sym typeface="Gill Sans" charset="0"/>
            </a:endParaRPr>
          </a:p>
        </p:txBody>
      </p:sp>
      <p:sp>
        <p:nvSpPr>
          <p:cNvPr id="10" name="TextBox 9"/>
          <p:cNvSpPr txBox="1"/>
          <p:nvPr/>
        </p:nvSpPr>
        <p:spPr>
          <a:xfrm>
            <a:off x="3670300" y="5728702"/>
            <a:ext cx="2133600" cy="338554"/>
          </a:xfrm>
          <a:prstGeom prst="rect">
            <a:avLst/>
          </a:prstGeom>
          <a:noFill/>
        </p:spPr>
        <p:txBody>
          <a:bodyPr wrap="square" rtlCol="0">
            <a:spAutoFit/>
          </a:bodyPr>
          <a:lstStyle/>
          <a:p>
            <a:r>
              <a:rPr lang="en-AU" sz="1600" dirty="0" smtClean="0"/>
              <a:t>Goldsmith 1997</a:t>
            </a:r>
            <a:endParaRPr lang="en-AU" sz="1600" dirty="0"/>
          </a:p>
        </p:txBody>
      </p:sp>
    </p:spTree>
    <p:extLst>
      <p:ext uri="{BB962C8B-B14F-4D97-AF65-F5344CB8AC3E}">
        <p14:creationId xmlns:p14="http://schemas.microsoft.com/office/powerpoint/2010/main" val="121616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orldartsme.com/images/scary-man-clipart-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384234"/>
            <a:ext cx="1371600" cy="1292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2667000"/>
            <a:ext cx="5562600" cy="523220"/>
          </a:xfrm>
          <a:prstGeom prst="rect">
            <a:avLst/>
          </a:prstGeom>
          <a:noFill/>
          <a:ln w="25400">
            <a:solidFill>
              <a:srgbClr val="C00000"/>
            </a:solidFill>
          </a:ln>
        </p:spPr>
        <p:txBody>
          <a:bodyPr wrap="square" rtlCol="0">
            <a:spAutoFit/>
          </a:bodyPr>
          <a:lstStyle/>
          <a:p>
            <a:r>
              <a:rPr lang="en-AU" sz="1400" dirty="0" smtClean="0"/>
              <a:t>Death gives rise to myriad of tax planning opportunities.</a:t>
            </a:r>
          </a:p>
          <a:p>
            <a:r>
              <a:rPr lang="en-AU" sz="1400" dirty="0" smtClean="0"/>
              <a:t>However, this is a tightrope as there’s a high risk of </a:t>
            </a:r>
            <a:r>
              <a:rPr lang="en-AU" sz="1400" b="1" dirty="0" smtClean="0"/>
              <a:t>family disputes</a:t>
            </a:r>
            <a:endParaRPr lang="en-AU" sz="1400" b="1" dirty="0"/>
          </a:p>
        </p:txBody>
      </p:sp>
      <p:pic>
        <p:nvPicPr>
          <p:cNvPr id="6" name="Picture 2" descr="http://previews.123rf.com/images/chudtsankov/chudtsankov1004/chudtsankov100400164/6792898-Angry-Wife-With-A-Rolling-Pin-Stock-Vector-angry-cartoon-woma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2339302"/>
            <a:ext cx="1301361" cy="13182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ortrait of Niccolò Machiavelli by Santi di Tito.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3485976"/>
            <a:ext cx="1219200" cy="1818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4840" y="5381455"/>
            <a:ext cx="1573588" cy="276999"/>
          </a:xfrm>
          <a:prstGeom prst="rect">
            <a:avLst/>
          </a:prstGeom>
          <a:noFill/>
        </p:spPr>
        <p:txBody>
          <a:bodyPr wrap="square" rtlCol="0">
            <a:spAutoFit/>
          </a:bodyPr>
          <a:lstStyle/>
          <a:p>
            <a:r>
              <a:rPr lang="en-AU" sz="1200" dirty="0" smtClean="0"/>
              <a:t>Niccolo Machiavelli</a:t>
            </a:r>
            <a:endParaRPr lang="en-AU" sz="1200" dirty="0"/>
          </a:p>
        </p:txBody>
      </p:sp>
      <p:pic>
        <p:nvPicPr>
          <p:cNvPr id="1026" name="Picture 2" descr="http://tse1.mm.bing.net/th?&amp;id=OIP.M96f21ce3f7f86435b6f5f5ec9cc4439fH0&amp;w=300&amp;h=222&amp;c=0&amp;pid=1.9&amp;rs=0&amp;p=0&amp;r=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528" y="269684"/>
            <a:ext cx="2857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2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Image result for l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143" y="192411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400"/>
            <a:ext cx="9144000" cy="1143000"/>
          </a:xfrm>
        </p:spPr>
        <p:txBody>
          <a:bodyPr/>
          <a:lstStyle/>
          <a:p>
            <a:r>
              <a:rPr lang="en-AU" dirty="0" smtClean="0"/>
              <a:t>What happens when you die? (1)</a:t>
            </a:r>
            <a:endParaRPr lang="en-AU" sz="2800" dirty="0"/>
          </a:p>
        </p:txBody>
      </p:sp>
      <p:pic>
        <p:nvPicPr>
          <p:cNvPr id="36" name="Picture 2" descr="C:\Users\rvandermerwe\Desktop\Stickman.png"/>
          <p:cNvPicPr>
            <a:picLocks noChangeAspect="1" noChangeArrowheads="1"/>
          </p:cNvPicPr>
          <p:nvPr/>
        </p:nvPicPr>
        <p:blipFill>
          <a:blip r:embed="rId3" cstate="print"/>
          <a:srcRect/>
          <a:stretch>
            <a:fillRect/>
          </a:stretch>
        </p:blipFill>
        <p:spPr bwMode="auto">
          <a:xfrm>
            <a:off x="598101" y="2222560"/>
            <a:ext cx="774700" cy="774700"/>
          </a:xfrm>
          <a:prstGeom prst="rect">
            <a:avLst/>
          </a:prstGeom>
          <a:noFill/>
        </p:spPr>
      </p:pic>
      <p:sp>
        <p:nvSpPr>
          <p:cNvPr id="4" name="AutoShape 2" descr="Image result for dead body stickma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4" descr="Image result for dead body stickma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606" y="2293601"/>
            <a:ext cx="938212" cy="7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ight Arrow 37"/>
          <p:cNvSpPr/>
          <p:nvPr/>
        </p:nvSpPr>
        <p:spPr>
          <a:xfrm>
            <a:off x="1511643" y="2454930"/>
            <a:ext cx="6858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ight Arrow 39"/>
          <p:cNvSpPr/>
          <p:nvPr/>
        </p:nvSpPr>
        <p:spPr>
          <a:xfrm>
            <a:off x="3569043" y="2443786"/>
            <a:ext cx="6858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Isosceles Triangle 41"/>
          <p:cNvSpPr/>
          <p:nvPr/>
        </p:nvSpPr>
        <p:spPr>
          <a:xfrm>
            <a:off x="4279557" y="2330515"/>
            <a:ext cx="1752600" cy="6120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432000" rtlCol="0" anchor="t" anchorCtr="0"/>
          <a:lstStyle/>
          <a:p>
            <a:pPr algn="ctr"/>
            <a:r>
              <a:rPr lang="en-AU" sz="1200" dirty="0" smtClean="0">
                <a:latin typeface="+mj-lt"/>
              </a:rPr>
              <a:t>Deceased Estate</a:t>
            </a:r>
            <a:endParaRPr lang="en-AU" sz="1200" dirty="0">
              <a:latin typeface="+mj-lt"/>
            </a:endParaRPr>
          </a:p>
        </p:txBody>
      </p:sp>
      <p:sp>
        <p:nvSpPr>
          <p:cNvPr id="43" name="TextBox 42"/>
          <p:cNvSpPr txBox="1"/>
          <p:nvPr/>
        </p:nvSpPr>
        <p:spPr>
          <a:xfrm>
            <a:off x="304800" y="3028672"/>
            <a:ext cx="1371600" cy="400110"/>
          </a:xfrm>
          <a:prstGeom prst="rect">
            <a:avLst/>
          </a:prstGeom>
          <a:noFill/>
        </p:spPr>
        <p:txBody>
          <a:bodyPr wrap="square" rtlCol="0">
            <a:spAutoFit/>
          </a:bodyPr>
          <a:lstStyle/>
          <a:p>
            <a:r>
              <a:rPr lang="en-AU" sz="1000" dirty="0" smtClean="0"/>
              <a:t>Deceased / Testator owns property</a:t>
            </a:r>
            <a:endParaRPr lang="en-AU" sz="1000" dirty="0"/>
          </a:p>
        </p:txBody>
      </p:sp>
      <p:sp>
        <p:nvSpPr>
          <p:cNvPr id="44" name="TextBox 43"/>
          <p:cNvSpPr txBox="1"/>
          <p:nvPr/>
        </p:nvSpPr>
        <p:spPr>
          <a:xfrm>
            <a:off x="2273643" y="3028672"/>
            <a:ext cx="1371600" cy="246221"/>
          </a:xfrm>
          <a:prstGeom prst="rect">
            <a:avLst/>
          </a:prstGeom>
          <a:noFill/>
        </p:spPr>
        <p:txBody>
          <a:bodyPr wrap="square" rtlCol="0">
            <a:spAutoFit/>
          </a:bodyPr>
          <a:lstStyle/>
          <a:p>
            <a:pPr algn="ctr"/>
            <a:r>
              <a:rPr lang="en-AU" sz="1000" dirty="0" smtClean="0"/>
              <a:t>Dies</a:t>
            </a:r>
            <a:endParaRPr lang="en-AU" sz="1000" dirty="0"/>
          </a:p>
        </p:txBody>
      </p:sp>
      <p:sp>
        <p:nvSpPr>
          <p:cNvPr id="45" name="TextBox 44"/>
          <p:cNvSpPr txBox="1"/>
          <p:nvPr/>
        </p:nvSpPr>
        <p:spPr>
          <a:xfrm>
            <a:off x="6294293" y="2874783"/>
            <a:ext cx="2715930" cy="400110"/>
          </a:xfrm>
          <a:prstGeom prst="rect">
            <a:avLst/>
          </a:prstGeom>
          <a:noFill/>
        </p:spPr>
        <p:txBody>
          <a:bodyPr wrap="square" rtlCol="0">
            <a:spAutoFit/>
          </a:bodyPr>
          <a:lstStyle/>
          <a:p>
            <a:pPr algn="ctr"/>
            <a:r>
              <a:rPr lang="en-AU" sz="1000" dirty="0" smtClean="0"/>
              <a:t>Property of deceased estate once probate</a:t>
            </a:r>
          </a:p>
          <a:p>
            <a:pPr algn="ctr"/>
            <a:r>
              <a:rPr lang="en-AU" sz="1000" dirty="0" smtClean="0"/>
              <a:t>(transfer assets into name of LPR) </a:t>
            </a:r>
            <a:endParaRPr lang="en-AU" sz="1000" dirty="0"/>
          </a:p>
        </p:txBody>
      </p:sp>
      <p:sp>
        <p:nvSpPr>
          <p:cNvPr id="46" name="TextBox 45"/>
          <p:cNvSpPr txBox="1"/>
          <p:nvPr/>
        </p:nvSpPr>
        <p:spPr>
          <a:xfrm>
            <a:off x="6197943" y="2170490"/>
            <a:ext cx="1714500" cy="246221"/>
          </a:xfrm>
          <a:prstGeom prst="rect">
            <a:avLst/>
          </a:prstGeom>
          <a:noFill/>
        </p:spPr>
        <p:txBody>
          <a:bodyPr wrap="square" rtlCol="0">
            <a:spAutoFit/>
          </a:bodyPr>
          <a:lstStyle/>
          <a:p>
            <a:r>
              <a:rPr lang="en-AU" sz="1000" dirty="0" smtClean="0"/>
              <a:t>= legal control of estate</a:t>
            </a:r>
            <a:endParaRPr lang="en-AU" sz="1000" dirty="0"/>
          </a:p>
        </p:txBody>
      </p:sp>
      <p:sp>
        <p:nvSpPr>
          <p:cNvPr id="47" name="TextBox 46"/>
          <p:cNvSpPr txBox="1"/>
          <p:nvPr/>
        </p:nvSpPr>
        <p:spPr>
          <a:xfrm>
            <a:off x="6209271" y="2401451"/>
            <a:ext cx="2846172" cy="400110"/>
          </a:xfrm>
          <a:prstGeom prst="rect">
            <a:avLst/>
          </a:prstGeom>
          <a:noFill/>
        </p:spPr>
        <p:txBody>
          <a:bodyPr wrap="square" rtlCol="0">
            <a:spAutoFit/>
          </a:bodyPr>
          <a:lstStyle/>
          <a:p>
            <a:pPr marL="228600" indent="-228600">
              <a:buFont typeface="Arial" pitchFamily="34" charset="0"/>
              <a:buChar char="•"/>
            </a:pPr>
            <a:r>
              <a:rPr lang="en-AU" sz="1000" dirty="0" smtClean="0"/>
              <a:t>Winds up deceased’s personal affairs</a:t>
            </a:r>
          </a:p>
          <a:p>
            <a:pPr marL="228600" indent="-228600">
              <a:buFont typeface="Arial" pitchFamily="34" charset="0"/>
              <a:buChar char="•"/>
            </a:pPr>
            <a:r>
              <a:rPr lang="en-AU" sz="1000" dirty="0" smtClean="0"/>
              <a:t>Obtains probate of the will</a:t>
            </a:r>
            <a:endParaRPr lang="en-AU" sz="1000" dirty="0"/>
          </a:p>
        </p:txBody>
      </p:sp>
      <p:sp>
        <p:nvSpPr>
          <p:cNvPr id="48" name="TextBox 47"/>
          <p:cNvSpPr txBox="1"/>
          <p:nvPr/>
        </p:nvSpPr>
        <p:spPr>
          <a:xfrm>
            <a:off x="5696293" y="1524000"/>
            <a:ext cx="2717800" cy="400110"/>
          </a:xfrm>
          <a:prstGeom prst="rect">
            <a:avLst/>
          </a:prstGeom>
          <a:noFill/>
          <a:ln w="25400">
            <a:solidFill>
              <a:srgbClr val="C00000"/>
            </a:solidFill>
          </a:ln>
        </p:spPr>
        <p:txBody>
          <a:bodyPr wrap="square" rtlCol="0">
            <a:spAutoFit/>
          </a:bodyPr>
          <a:lstStyle/>
          <a:p>
            <a:r>
              <a:rPr lang="en-AU" sz="1000" dirty="0" smtClean="0"/>
              <a:t>Executor if = will</a:t>
            </a:r>
          </a:p>
          <a:p>
            <a:r>
              <a:rPr lang="en-AU" sz="1000" dirty="0" smtClean="0"/>
              <a:t>Administrator if ≠ will  </a:t>
            </a:r>
            <a:r>
              <a:rPr lang="en-AU" sz="800" dirty="0" smtClean="0"/>
              <a:t>(intestate)</a:t>
            </a:r>
            <a:r>
              <a:rPr lang="en-AU" sz="1000" dirty="0" smtClean="0"/>
              <a:t> / will revoked</a:t>
            </a:r>
            <a:endParaRPr lang="en-AU" sz="1000" dirty="0"/>
          </a:p>
        </p:txBody>
      </p:sp>
      <p:sp>
        <p:nvSpPr>
          <p:cNvPr id="3" name="AutoShape 2" descr="Image result for &quot;emperor's clothes&quot;"/>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9" name="Isosceles Triangle 18"/>
          <p:cNvSpPr/>
          <p:nvPr/>
        </p:nvSpPr>
        <p:spPr>
          <a:xfrm>
            <a:off x="6540843" y="4419382"/>
            <a:ext cx="1028286" cy="798165"/>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288000" rtlCol="0" anchor="t" anchorCtr="0"/>
          <a:lstStyle/>
          <a:p>
            <a:pPr algn="ctr"/>
            <a:r>
              <a:rPr lang="en-AU" sz="1400" dirty="0" smtClean="0">
                <a:latin typeface="+mj-lt"/>
              </a:rPr>
              <a:t>TT</a:t>
            </a:r>
            <a:endParaRPr lang="en-AU" sz="1400" dirty="0">
              <a:latin typeface="+mj-lt"/>
            </a:endParaRPr>
          </a:p>
        </p:txBody>
      </p:sp>
      <p:pic>
        <p:nvPicPr>
          <p:cNvPr id="20" name="Picture 9" descr="http://tse1.mm.bing.net/th?&amp;id=OIP.M6a29fb34540ca5f6437190fcf3a2bf45o0&amp;w=300&amp;h=300&amp;c=0&amp;pid=1.9&amp;rs=0&amp;p=0"/>
          <p:cNvPicPr>
            <a:picLocks noChangeAspect="1" noChangeArrowheads="1"/>
          </p:cNvPicPr>
          <p:nvPr/>
        </p:nvPicPr>
        <p:blipFill>
          <a:blip r:embed="rId5" cstate="print"/>
          <a:srcRect/>
          <a:stretch>
            <a:fillRect/>
          </a:stretch>
        </p:blipFill>
        <p:spPr bwMode="auto">
          <a:xfrm>
            <a:off x="3033510" y="4617888"/>
            <a:ext cx="918666" cy="401151"/>
          </a:xfrm>
          <a:prstGeom prst="rect">
            <a:avLst/>
          </a:prstGeom>
          <a:noFill/>
        </p:spPr>
      </p:pic>
      <p:sp>
        <p:nvSpPr>
          <p:cNvPr id="21" name="Oval 20"/>
          <p:cNvSpPr/>
          <p:nvPr/>
        </p:nvSpPr>
        <p:spPr>
          <a:xfrm>
            <a:off x="2807043" y="4535877"/>
            <a:ext cx="1371600" cy="6455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p:cNvSpPr txBox="1"/>
          <p:nvPr/>
        </p:nvSpPr>
        <p:spPr>
          <a:xfrm>
            <a:off x="2959443" y="5181382"/>
            <a:ext cx="1905000" cy="276999"/>
          </a:xfrm>
          <a:prstGeom prst="rect">
            <a:avLst/>
          </a:prstGeom>
          <a:noFill/>
        </p:spPr>
        <p:txBody>
          <a:bodyPr wrap="square" rtlCol="0">
            <a:spAutoFit/>
          </a:bodyPr>
          <a:lstStyle/>
          <a:p>
            <a:r>
              <a:rPr lang="en-AU" sz="1200" dirty="0" smtClean="0"/>
              <a:t>Beneficiaries</a:t>
            </a:r>
            <a:endParaRPr lang="en-AU" sz="1200" dirty="0"/>
          </a:p>
        </p:txBody>
      </p:sp>
      <p:sp>
        <p:nvSpPr>
          <p:cNvPr id="26" name="TextBox 25"/>
          <p:cNvSpPr txBox="1"/>
          <p:nvPr/>
        </p:nvSpPr>
        <p:spPr>
          <a:xfrm>
            <a:off x="6161636" y="5238472"/>
            <a:ext cx="2627107" cy="400110"/>
          </a:xfrm>
          <a:prstGeom prst="rect">
            <a:avLst/>
          </a:prstGeom>
          <a:noFill/>
        </p:spPr>
        <p:txBody>
          <a:bodyPr wrap="square" rtlCol="0">
            <a:spAutoFit/>
          </a:bodyPr>
          <a:lstStyle/>
          <a:p>
            <a:r>
              <a:rPr lang="en-AU" sz="1000" dirty="0" smtClean="0"/>
              <a:t>Trustee of TT treated same way                          as LPR (PS LA 2003/12)</a:t>
            </a:r>
            <a:endParaRPr lang="en-AU" sz="1000" dirty="0"/>
          </a:p>
        </p:txBody>
      </p:sp>
      <p:cxnSp>
        <p:nvCxnSpPr>
          <p:cNvPr id="27" name="Straight Arrow Connector 26"/>
          <p:cNvCxnSpPr>
            <a:stCxn id="42" idx="3"/>
            <a:endCxn id="21" idx="0"/>
          </p:cNvCxnSpPr>
          <p:nvPr/>
        </p:nvCxnSpPr>
        <p:spPr>
          <a:xfrm flipH="1">
            <a:off x="3492843" y="2942515"/>
            <a:ext cx="1663014" cy="159336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2" idx="3"/>
            <a:endCxn id="19" idx="0"/>
          </p:cNvCxnSpPr>
          <p:nvPr/>
        </p:nvCxnSpPr>
        <p:spPr>
          <a:xfrm>
            <a:off x="5155857" y="2942515"/>
            <a:ext cx="1899129" cy="14768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00" y="3739196"/>
            <a:ext cx="3048000" cy="461665"/>
          </a:xfrm>
          <a:prstGeom prst="rect">
            <a:avLst/>
          </a:prstGeom>
          <a:noFill/>
          <a:ln w="25400">
            <a:solidFill>
              <a:srgbClr val="C00000"/>
            </a:solidFill>
          </a:ln>
        </p:spPr>
        <p:txBody>
          <a:bodyPr wrap="square" rtlCol="0">
            <a:spAutoFit/>
          </a:bodyPr>
          <a:lstStyle/>
          <a:p>
            <a:r>
              <a:rPr lang="en-AU" sz="1200" dirty="0" smtClean="0"/>
              <a:t>Unused losses of the deceased cannot be carried forward to the deceased estate</a:t>
            </a:r>
            <a:endParaRPr lang="en-AU" sz="1200" dirty="0"/>
          </a:p>
        </p:txBody>
      </p:sp>
    </p:spTree>
    <p:extLst>
      <p:ext uri="{BB962C8B-B14F-4D97-AF65-F5344CB8AC3E}">
        <p14:creationId xmlns:p14="http://schemas.microsoft.com/office/powerpoint/2010/main" val="214289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AU" dirty="0" smtClean="0"/>
              <a:t>What happens when you die? (2)</a:t>
            </a:r>
            <a:endParaRPr lang="en-AU" sz="2800" dirty="0"/>
          </a:p>
        </p:txBody>
      </p:sp>
      <p:sp>
        <p:nvSpPr>
          <p:cNvPr id="4" name="AutoShape 2" descr="Image result for dead body stickma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4" descr="Image result for dead body stickma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cxnSp>
        <p:nvCxnSpPr>
          <p:cNvPr id="49" name="Straight Connector 48"/>
          <p:cNvCxnSpPr/>
          <p:nvPr/>
        </p:nvCxnSpPr>
        <p:spPr>
          <a:xfrm>
            <a:off x="304800" y="2764723"/>
            <a:ext cx="8686800" cy="102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642004" y="2536333"/>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1340" y="2965461"/>
            <a:ext cx="1578934" cy="246221"/>
          </a:xfrm>
          <a:prstGeom prst="rect">
            <a:avLst/>
          </a:prstGeom>
          <a:noFill/>
        </p:spPr>
        <p:txBody>
          <a:bodyPr wrap="square" rtlCol="0">
            <a:spAutoFit/>
          </a:bodyPr>
          <a:lstStyle/>
          <a:p>
            <a:pPr algn="ctr"/>
            <a:r>
              <a:rPr lang="en-US" sz="1000" dirty="0" smtClean="0"/>
              <a:t>25 November 2015</a:t>
            </a:r>
            <a:endParaRPr lang="en-US" sz="1000" dirty="0"/>
          </a:p>
        </p:txBody>
      </p:sp>
      <p:sp>
        <p:nvSpPr>
          <p:cNvPr id="52" name="TextBox 51"/>
          <p:cNvSpPr txBox="1"/>
          <p:nvPr/>
        </p:nvSpPr>
        <p:spPr>
          <a:xfrm>
            <a:off x="191226" y="1989626"/>
            <a:ext cx="1676400" cy="246221"/>
          </a:xfrm>
          <a:prstGeom prst="rect">
            <a:avLst/>
          </a:prstGeom>
          <a:noFill/>
        </p:spPr>
        <p:txBody>
          <a:bodyPr wrap="square" rtlCol="0">
            <a:spAutoFit/>
          </a:bodyPr>
          <a:lstStyle/>
          <a:p>
            <a:pPr marL="342900" indent="-342900"/>
            <a:r>
              <a:rPr lang="en-US" sz="1000" b="1" dirty="0" smtClean="0">
                <a:solidFill>
                  <a:srgbClr val="C00000"/>
                </a:solidFill>
                <a:latin typeface="Arial "/>
              </a:rPr>
              <a:t>Individual dies</a:t>
            </a:r>
            <a:endParaRPr lang="en-US" sz="1000" b="1" dirty="0">
              <a:solidFill>
                <a:srgbClr val="C00000"/>
              </a:solidFill>
              <a:latin typeface="Arial "/>
            </a:endParaRPr>
          </a:p>
        </p:txBody>
      </p:sp>
      <p:cxnSp>
        <p:nvCxnSpPr>
          <p:cNvPr id="53" name="Straight Connector 52"/>
          <p:cNvCxnSpPr/>
          <p:nvPr/>
        </p:nvCxnSpPr>
        <p:spPr>
          <a:xfrm>
            <a:off x="1004026" y="2538583"/>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074" y="2957683"/>
            <a:ext cx="2133600" cy="246221"/>
          </a:xfrm>
          <a:prstGeom prst="rect">
            <a:avLst/>
          </a:prstGeom>
          <a:noFill/>
        </p:spPr>
        <p:txBody>
          <a:bodyPr wrap="square" rtlCol="0">
            <a:spAutoFit/>
          </a:bodyPr>
          <a:lstStyle/>
          <a:p>
            <a:pPr algn="ctr"/>
            <a:r>
              <a:rPr lang="en-US" sz="1000" dirty="0" smtClean="0"/>
              <a:t>20 September 2015</a:t>
            </a:r>
            <a:endParaRPr lang="en-US" sz="1000" dirty="0"/>
          </a:p>
        </p:txBody>
      </p:sp>
      <p:sp>
        <p:nvSpPr>
          <p:cNvPr id="55" name="TextBox 54"/>
          <p:cNvSpPr txBox="1"/>
          <p:nvPr/>
        </p:nvSpPr>
        <p:spPr>
          <a:xfrm>
            <a:off x="838926" y="2230926"/>
            <a:ext cx="304800" cy="369332"/>
          </a:xfrm>
          <a:prstGeom prst="rect">
            <a:avLst/>
          </a:prstGeom>
          <a:noFill/>
        </p:spPr>
        <p:txBody>
          <a:bodyPr wrap="square" rtlCol="0">
            <a:spAutoFit/>
          </a:bodyPr>
          <a:lstStyle/>
          <a:p>
            <a:r>
              <a:rPr lang="en-AU" b="1" dirty="0" smtClean="0">
                <a:solidFill>
                  <a:srgbClr val="C00000"/>
                </a:solidFill>
                <a:latin typeface="Arial Black" pitchFamily="34" charset="0"/>
              </a:rPr>
              <a:t>X</a:t>
            </a:r>
            <a:endParaRPr lang="en-AU" b="1" dirty="0">
              <a:solidFill>
                <a:srgbClr val="C00000"/>
              </a:solidFill>
              <a:latin typeface="Arial Black" pitchFamily="34" charset="0"/>
            </a:endParaRPr>
          </a:p>
        </p:txBody>
      </p:sp>
      <p:sp>
        <p:nvSpPr>
          <p:cNvPr id="57" name="TextBox 56"/>
          <p:cNvSpPr txBox="1"/>
          <p:nvPr/>
        </p:nvSpPr>
        <p:spPr>
          <a:xfrm>
            <a:off x="7449677" y="2965462"/>
            <a:ext cx="1578934" cy="246221"/>
          </a:xfrm>
          <a:prstGeom prst="rect">
            <a:avLst/>
          </a:prstGeom>
          <a:noFill/>
        </p:spPr>
        <p:txBody>
          <a:bodyPr wrap="square" rtlCol="0">
            <a:spAutoFit/>
          </a:bodyPr>
          <a:lstStyle/>
          <a:p>
            <a:pPr algn="ctr"/>
            <a:r>
              <a:rPr lang="en-US" sz="1000" dirty="0" smtClean="0"/>
              <a:t>15 May 2017</a:t>
            </a:r>
            <a:endParaRPr lang="en-US" sz="1000" dirty="0"/>
          </a:p>
        </p:txBody>
      </p:sp>
      <p:cxnSp>
        <p:nvCxnSpPr>
          <p:cNvPr id="58" name="Straight Connector 57"/>
          <p:cNvCxnSpPr/>
          <p:nvPr/>
        </p:nvCxnSpPr>
        <p:spPr>
          <a:xfrm>
            <a:off x="8253911" y="2584462"/>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57360" y="1168624"/>
            <a:ext cx="2374900" cy="246221"/>
          </a:xfrm>
          <a:prstGeom prst="rect">
            <a:avLst/>
          </a:prstGeom>
          <a:noFill/>
        </p:spPr>
        <p:txBody>
          <a:bodyPr wrap="square" rtlCol="0">
            <a:spAutoFit/>
          </a:bodyPr>
          <a:lstStyle/>
          <a:p>
            <a:r>
              <a:rPr lang="en-US" sz="1000" b="1" dirty="0" smtClean="0">
                <a:solidFill>
                  <a:srgbClr val="005DAA"/>
                </a:solidFill>
              </a:rPr>
              <a:t>May no longer contest will</a:t>
            </a:r>
            <a:endParaRPr lang="en-US" sz="1000" b="1" dirty="0">
              <a:solidFill>
                <a:srgbClr val="005DAA"/>
              </a:solidFill>
            </a:endParaRPr>
          </a:p>
        </p:txBody>
      </p:sp>
      <p:sp>
        <p:nvSpPr>
          <p:cNvPr id="60" name="TextBox 59"/>
          <p:cNvSpPr txBox="1"/>
          <p:nvPr/>
        </p:nvSpPr>
        <p:spPr>
          <a:xfrm>
            <a:off x="3880977" y="2133600"/>
            <a:ext cx="1524000" cy="246221"/>
          </a:xfrm>
          <a:prstGeom prst="rect">
            <a:avLst/>
          </a:prstGeom>
          <a:noFill/>
        </p:spPr>
        <p:txBody>
          <a:bodyPr wrap="square" rtlCol="0">
            <a:spAutoFit/>
          </a:bodyPr>
          <a:lstStyle/>
          <a:p>
            <a:pPr algn="ctr"/>
            <a:r>
              <a:rPr lang="en-US" sz="1000" b="1" dirty="0" smtClean="0"/>
              <a:t>Probate granted</a:t>
            </a:r>
            <a:endParaRPr lang="en-US" sz="1000" b="1" dirty="0"/>
          </a:p>
        </p:txBody>
      </p:sp>
      <p:sp>
        <p:nvSpPr>
          <p:cNvPr id="61" name="Right Arrow 60"/>
          <p:cNvSpPr/>
          <p:nvPr/>
        </p:nvSpPr>
        <p:spPr>
          <a:xfrm>
            <a:off x="4648199" y="1422400"/>
            <a:ext cx="3605711" cy="304800"/>
          </a:xfrm>
          <a:prstGeom prst="rightArrow">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p>
        </p:txBody>
      </p:sp>
      <p:sp>
        <p:nvSpPr>
          <p:cNvPr id="62" name="Right Arrow 61"/>
          <p:cNvSpPr/>
          <p:nvPr/>
        </p:nvSpPr>
        <p:spPr>
          <a:xfrm rot="10800000">
            <a:off x="1029426" y="1422400"/>
            <a:ext cx="3624036"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p>
        </p:txBody>
      </p:sp>
      <p:sp>
        <p:nvSpPr>
          <p:cNvPr id="63" name="TextBox 62"/>
          <p:cNvSpPr txBox="1"/>
          <p:nvPr/>
        </p:nvSpPr>
        <p:spPr>
          <a:xfrm>
            <a:off x="2730500" y="1143000"/>
            <a:ext cx="2374900" cy="246221"/>
          </a:xfrm>
          <a:prstGeom prst="rect">
            <a:avLst/>
          </a:prstGeom>
          <a:noFill/>
        </p:spPr>
        <p:txBody>
          <a:bodyPr wrap="square" rtlCol="0">
            <a:spAutoFit/>
          </a:bodyPr>
          <a:lstStyle/>
          <a:p>
            <a:r>
              <a:rPr lang="en-US" sz="1000" b="1" dirty="0" smtClean="0">
                <a:solidFill>
                  <a:srgbClr val="C00000"/>
                </a:solidFill>
              </a:rPr>
              <a:t>May contest will</a:t>
            </a:r>
            <a:endParaRPr lang="en-US" sz="1000" b="1" dirty="0">
              <a:solidFill>
                <a:srgbClr val="C00000"/>
              </a:solidFill>
            </a:endParaRPr>
          </a:p>
        </p:txBody>
      </p:sp>
      <p:sp>
        <p:nvSpPr>
          <p:cNvPr id="64" name="TextBox 63"/>
          <p:cNvSpPr txBox="1"/>
          <p:nvPr/>
        </p:nvSpPr>
        <p:spPr>
          <a:xfrm>
            <a:off x="1506440" y="3425639"/>
            <a:ext cx="2374900" cy="246221"/>
          </a:xfrm>
          <a:prstGeom prst="rect">
            <a:avLst/>
          </a:prstGeom>
          <a:noFill/>
        </p:spPr>
        <p:txBody>
          <a:bodyPr wrap="square" rtlCol="0">
            <a:spAutoFit/>
          </a:bodyPr>
          <a:lstStyle/>
          <a:p>
            <a:r>
              <a:rPr lang="en-US" sz="1000" b="1" dirty="0" smtClean="0">
                <a:solidFill>
                  <a:srgbClr val="C00000"/>
                </a:solidFill>
              </a:rPr>
              <a:t>LPR </a:t>
            </a:r>
            <a:r>
              <a:rPr lang="en-US" sz="1000" b="1" u="sng" dirty="0" smtClean="0">
                <a:solidFill>
                  <a:srgbClr val="C00000"/>
                </a:solidFill>
              </a:rPr>
              <a:t>holds</a:t>
            </a:r>
            <a:r>
              <a:rPr lang="en-US" sz="1000" b="1" dirty="0" smtClean="0">
                <a:solidFill>
                  <a:srgbClr val="C00000"/>
                </a:solidFill>
              </a:rPr>
              <a:t> property as trustee</a:t>
            </a:r>
            <a:endParaRPr lang="en-US" sz="1000" b="1" dirty="0">
              <a:solidFill>
                <a:srgbClr val="C00000"/>
              </a:solidFill>
            </a:endParaRPr>
          </a:p>
        </p:txBody>
      </p:sp>
      <p:sp>
        <p:nvSpPr>
          <p:cNvPr id="65" name="TextBox 64"/>
          <p:cNvSpPr txBox="1"/>
          <p:nvPr/>
        </p:nvSpPr>
        <p:spPr>
          <a:xfrm>
            <a:off x="4758765" y="3425639"/>
            <a:ext cx="4241800" cy="400110"/>
          </a:xfrm>
          <a:prstGeom prst="rect">
            <a:avLst/>
          </a:prstGeom>
          <a:noFill/>
        </p:spPr>
        <p:txBody>
          <a:bodyPr wrap="square" rtlCol="0">
            <a:spAutoFit/>
          </a:bodyPr>
          <a:lstStyle/>
          <a:p>
            <a:r>
              <a:rPr lang="en-US" sz="1000" b="1" dirty="0" smtClean="0">
                <a:solidFill>
                  <a:srgbClr val="005DAA"/>
                </a:solidFill>
              </a:rPr>
              <a:t>LPR </a:t>
            </a:r>
            <a:r>
              <a:rPr lang="en-US" sz="1000" b="1" u="sng" dirty="0" smtClean="0">
                <a:solidFill>
                  <a:srgbClr val="005DAA"/>
                </a:solidFill>
              </a:rPr>
              <a:t>administers</a:t>
            </a:r>
            <a:r>
              <a:rPr lang="en-US" sz="1000" b="1" dirty="0" smtClean="0">
                <a:solidFill>
                  <a:srgbClr val="005DAA"/>
                </a:solidFill>
              </a:rPr>
              <a:t> estate as executor / administrator</a:t>
            </a:r>
          </a:p>
          <a:p>
            <a:pPr marL="228600" indent="-228600">
              <a:buFont typeface="+mj-lt"/>
              <a:buAutoNum type="arabicPeriod"/>
            </a:pPr>
            <a:r>
              <a:rPr lang="en-US" sz="1000" b="1" dirty="0" smtClean="0">
                <a:solidFill>
                  <a:srgbClr val="005DAA"/>
                </a:solidFill>
              </a:rPr>
              <a:t>Apply net income to reduce debts</a:t>
            </a:r>
          </a:p>
        </p:txBody>
      </p:sp>
      <p:sp>
        <p:nvSpPr>
          <p:cNvPr id="66" name="TextBox 65"/>
          <p:cNvSpPr txBox="1"/>
          <p:nvPr/>
        </p:nvSpPr>
        <p:spPr>
          <a:xfrm>
            <a:off x="7491911" y="2198783"/>
            <a:ext cx="1524000" cy="246221"/>
          </a:xfrm>
          <a:prstGeom prst="rect">
            <a:avLst/>
          </a:prstGeom>
          <a:noFill/>
        </p:spPr>
        <p:txBody>
          <a:bodyPr wrap="square" rtlCol="0">
            <a:spAutoFit/>
          </a:bodyPr>
          <a:lstStyle/>
          <a:p>
            <a:pPr algn="ctr"/>
            <a:r>
              <a:rPr lang="en-US" sz="1000" b="1" dirty="0" smtClean="0"/>
              <a:t>Estate administered</a:t>
            </a:r>
            <a:endParaRPr lang="en-US" sz="1000" b="1" dirty="0"/>
          </a:p>
        </p:txBody>
      </p:sp>
      <p:sp>
        <p:nvSpPr>
          <p:cNvPr id="67" name="TextBox 66"/>
          <p:cNvSpPr txBox="1"/>
          <p:nvPr/>
        </p:nvSpPr>
        <p:spPr>
          <a:xfrm>
            <a:off x="552903" y="2297403"/>
            <a:ext cx="286023" cy="381000"/>
          </a:xfrm>
          <a:prstGeom prst="rect">
            <a:avLst/>
          </a:prstGeom>
          <a:noFill/>
        </p:spPr>
        <p:txBody>
          <a:bodyPr wrap="square" rtlCol="0">
            <a:spAutoFit/>
          </a:bodyPr>
          <a:lstStyle/>
          <a:p>
            <a:r>
              <a:rPr lang="en-AU" b="1" dirty="0" smtClean="0"/>
              <a:t>1</a:t>
            </a:r>
            <a:endParaRPr lang="en-AU" b="1" dirty="0"/>
          </a:p>
        </p:txBody>
      </p:sp>
      <p:sp>
        <p:nvSpPr>
          <p:cNvPr id="68" name="TextBox 67"/>
          <p:cNvSpPr txBox="1"/>
          <p:nvPr/>
        </p:nvSpPr>
        <p:spPr>
          <a:xfrm>
            <a:off x="4205235" y="2345833"/>
            <a:ext cx="286023" cy="381000"/>
          </a:xfrm>
          <a:prstGeom prst="rect">
            <a:avLst/>
          </a:prstGeom>
          <a:noFill/>
        </p:spPr>
        <p:txBody>
          <a:bodyPr wrap="square" rtlCol="0">
            <a:spAutoFit/>
          </a:bodyPr>
          <a:lstStyle/>
          <a:p>
            <a:r>
              <a:rPr lang="en-AU" b="1" dirty="0" smtClean="0"/>
              <a:t>2</a:t>
            </a:r>
            <a:endParaRPr lang="en-AU" b="1" dirty="0"/>
          </a:p>
        </p:txBody>
      </p:sp>
      <p:sp>
        <p:nvSpPr>
          <p:cNvPr id="69" name="TextBox 68"/>
          <p:cNvSpPr txBox="1"/>
          <p:nvPr/>
        </p:nvSpPr>
        <p:spPr>
          <a:xfrm>
            <a:off x="7943577" y="2383723"/>
            <a:ext cx="286023" cy="381000"/>
          </a:xfrm>
          <a:prstGeom prst="rect">
            <a:avLst/>
          </a:prstGeom>
          <a:noFill/>
        </p:spPr>
        <p:txBody>
          <a:bodyPr wrap="square" rtlCol="0">
            <a:spAutoFit/>
          </a:bodyPr>
          <a:lstStyle/>
          <a:p>
            <a:r>
              <a:rPr lang="en-AU" b="1" dirty="0" smtClean="0"/>
              <a:t>3</a:t>
            </a:r>
            <a:endParaRPr lang="en-AU" b="1" dirty="0"/>
          </a:p>
        </p:txBody>
      </p:sp>
      <p:sp>
        <p:nvSpPr>
          <p:cNvPr id="70" name="Right Arrow 69"/>
          <p:cNvSpPr/>
          <p:nvPr/>
        </p:nvSpPr>
        <p:spPr>
          <a:xfrm rot="5400000">
            <a:off x="672737" y="3472809"/>
            <a:ext cx="685800" cy="3810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1" name="Group 70"/>
          <p:cNvGrpSpPr/>
          <p:nvPr/>
        </p:nvGrpSpPr>
        <p:grpSpPr>
          <a:xfrm>
            <a:off x="176303" y="4057845"/>
            <a:ext cx="519611" cy="355600"/>
            <a:chOff x="1960154" y="5676900"/>
            <a:chExt cx="519611" cy="355600"/>
          </a:xfrm>
        </p:grpSpPr>
        <p:pic>
          <p:nvPicPr>
            <p:cNvPr id="72" name="Picture 2" descr="C:\Users\rvandermerwe\Desktop\Stickman.png"/>
            <p:cNvPicPr>
              <a:picLocks noChangeAspect="1" noChangeArrowheads="1"/>
            </p:cNvPicPr>
            <p:nvPr/>
          </p:nvPicPr>
          <p:blipFill>
            <a:blip r:embed="rId2" cstate="print"/>
            <a:srcRect/>
            <a:stretch>
              <a:fillRect/>
            </a:stretch>
          </p:blipFill>
          <p:spPr bwMode="auto">
            <a:xfrm>
              <a:off x="1960154" y="5676900"/>
              <a:ext cx="355600" cy="355600"/>
            </a:xfrm>
            <a:prstGeom prst="rect">
              <a:avLst/>
            </a:prstGeom>
            <a:noFill/>
          </p:spPr>
        </p:pic>
        <p:pic>
          <p:nvPicPr>
            <p:cNvPr id="73" name="Picture 2" descr="http://tse1.mm.bing.net/th?&amp;id=OIP.M834e6079c215937440e5668d6b586b25H0&amp;w=300&amp;h=300&amp;c=0&amp;pid=1.9&amp;rs=0&amp;p=0"/>
            <p:cNvPicPr>
              <a:picLocks noChangeAspect="1" noChangeArrowheads="1"/>
            </p:cNvPicPr>
            <p:nvPr/>
          </p:nvPicPr>
          <p:blipFill>
            <a:blip r:embed="rId3" cstate="print"/>
            <a:srcRect/>
            <a:stretch>
              <a:fillRect/>
            </a:stretch>
          </p:blipFill>
          <p:spPr bwMode="auto">
            <a:xfrm>
              <a:off x="2213065" y="5765800"/>
              <a:ext cx="266700" cy="266700"/>
            </a:xfrm>
            <a:prstGeom prst="rect">
              <a:avLst/>
            </a:prstGeom>
            <a:noFill/>
          </p:spPr>
        </p:pic>
      </p:grpSp>
      <p:sp>
        <p:nvSpPr>
          <p:cNvPr id="74" name="Right Arrow 73"/>
          <p:cNvSpPr/>
          <p:nvPr/>
        </p:nvSpPr>
        <p:spPr>
          <a:xfrm>
            <a:off x="806418" y="4184845"/>
            <a:ext cx="190280" cy="190500"/>
          </a:xfrm>
          <a:prstGeom prst="rightArrow">
            <a:avLst/>
          </a:prstGeom>
          <a:solidFill>
            <a:srgbClr val="005D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Isosceles Triangle 74"/>
          <p:cNvSpPr/>
          <p:nvPr/>
        </p:nvSpPr>
        <p:spPr>
          <a:xfrm>
            <a:off x="975581" y="4057845"/>
            <a:ext cx="1156063" cy="40249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bIns="324000" rtlCol="0" anchor="t" anchorCtr="0"/>
          <a:lstStyle/>
          <a:p>
            <a:pPr algn="ctr"/>
            <a:r>
              <a:rPr lang="en-AU" sz="800" dirty="0" smtClean="0">
                <a:latin typeface="+mj-lt"/>
              </a:rPr>
              <a:t>Deceased Estate</a:t>
            </a:r>
            <a:endParaRPr lang="en-AU" sz="800" dirty="0">
              <a:latin typeface="+mj-lt"/>
            </a:endParaRPr>
          </a:p>
        </p:txBody>
      </p:sp>
      <p:sp>
        <p:nvSpPr>
          <p:cNvPr id="76" name="Right Arrow 75"/>
          <p:cNvSpPr/>
          <p:nvPr/>
        </p:nvSpPr>
        <p:spPr>
          <a:xfrm rot="5400000">
            <a:off x="4317274" y="3451039"/>
            <a:ext cx="685800" cy="381000"/>
          </a:xfrm>
          <a:prstGeom prst="rightArrow">
            <a:avLst/>
          </a:prstGeom>
          <a:solidFill>
            <a:srgbClr val="005D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7" name="TextBox 76"/>
          <p:cNvSpPr txBox="1"/>
          <p:nvPr/>
        </p:nvSpPr>
        <p:spPr>
          <a:xfrm>
            <a:off x="3021874" y="4001529"/>
            <a:ext cx="3251200" cy="276999"/>
          </a:xfrm>
          <a:prstGeom prst="rect">
            <a:avLst/>
          </a:prstGeom>
          <a:noFill/>
        </p:spPr>
        <p:txBody>
          <a:bodyPr wrap="square" rtlCol="0">
            <a:spAutoFit/>
          </a:bodyPr>
          <a:lstStyle/>
          <a:p>
            <a:pPr algn="ctr"/>
            <a:r>
              <a:rPr lang="en-US" sz="1200" b="1" dirty="0" smtClean="0">
                <a:solidFill>
                  <a:srgbClr val="005DAA"/>
                </a:solidFill>
              </a:rPr>
              <a:t>LPR can now start administering estate</a:t>
            </a:r>
            <a:endParaRPr lang="en-US" sz="1200" b="1" dirty="0">
              <a:solidFill>
                <a:srgbClr val="005DAA"/>
              </a:solidFill>
            </a:endParaRPr>
          </a:p>
        </p:txBody>
      </p:sp>
      <p:sp>
        <p:nvSpPr>
          <p:cNvPr id="78" name="TextBox 77"/>
          <p:cNvSpPr txBox="1"/>
          <p:nvPr/>
        </p:nvSpPr>
        <p:spPr>
          <a:xfrm>
            <a:off x="762000" y="4478179"/>
            <a:ext cx="1578934" cy="246221"/>
          </a:xfrm>
          <a:prstGeom prst="rect">
            <a:avLst/>
          </a:prstGeom>
          <a:noFill/>
        </p:spPr>
        <p:txBody>
          <a:bodyPr wrap="square" rtlCol="0">
            <a:spAutoFit/>
          </a:bodyPr>
          <a:lstStyle/>
          <a:p>
            <a:pPr algn="ctr"/>
            <a:r>
              <a:rPr lang="en-US" sz="1000" dirty="0" smtClean="0"/>
              <a:t>Automatic</a:t>
            </a:r>
            <a:endParaRPr lang="en-US" sz="1000" dirty="0"/>
          </a:p>
        </p:txBody>
      </p:sp>
      <p:sp>
        <p:nvSpPr>
          <p:cNvPr id="79" name="Right Arrow 78"/>
          <p:cNvSpPr/>
          <p:nvPr/>
        </p:nvSpPr>
        <p:spPr>
          <a:xfrm rot="5400000">
            <a:off x="7924799" y="3429000"/>
            <a:ext cx="685800" cy="3810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0" name="TextBox 79"/>
          <p:cNvSpPr txBox="1"/>
          <p:nvPr/>
        </p:nvSpPr>
        <p:spPr>
          <a:xfrm>
            <a:off x="7493000" y="3946837"/>
            <a:ext cx="3251200" cy="553998"/>
          </a:xfrm>
          <a:prstGeom prst="rect">
            <a:avLst/>
          </a:prstGeom>
          <a:noFill/>
        </p:spPr>
        <p:txBody>
          <a:bodyPr wrap="square" rtlCol="0">
            <a:spAutoFit/>
          </a:bodyPr>
          <a:lstStyle/>
          <a:p>
            <a:r>
              <a:rPr lang="en-US" sz="1000" b="1" dirty="0" smtClean="0">
                <a:solidFill>
                  <a:srgbClr val="00B050"/>
                </a:solidFill>
              </a:rPr>
              <a:t>Distribution to:</a:t>
            </a:r>
          </a:p>
          <a:p>
            <a:pPr marL="228600" indent="-228600">
              <a:buFont typeface="Arial" pitchFamily="34" charset="0"/>
              <a:buChar char="•"/>
            </a:pPr>
            <a:r>
              <a:rPr lang="en-US" sz="1000" b="1" dirty="0" smtClean="0">
                <a:solidFill>
                  <a:srgbClr val="00B050"/>
                </a:solidFill>
              </a:rPr>
              <a:t>beneficiaries; or</a:t>
            </a:r>
          </a:p>
          <a:p>
            <a:pPr marL="228600" indent="-228600">
              <a:buFont typeface="Arial" pitchFamily="34" charset="0"/>
              <a:buChar char="•"/>
            </a:pPr>
            <a:r>
              <a:rPr lang="en-US" sz="1000" b="1" dirty="0" smtClean="0">
                <a:solidFill>
                  <a:srgbClr val="00B050"/>
                </a:solidFill>
              </a:rPr>
              <a:t>testamentary trust</a:t>
            </a:r>
            <a:endParaRPr lang="en-US" sz="1000" b="1" dirty="0">
              <a:solidFill>
                <a:srgbClr val="00B050"/>
              </a:solidFill>
            </a:endParaRPr>
          </a:p>
        </p:txBody>
      </p:sp>
      <p:cxnSp>
        <p:nvCxnSpPr>
          <p:cNvPr id="81" name="Straight Connector 80"/>
          <p:cNvCxnSpPr/>
          <p:nvPr/>
        </p:nvCxnSpPr>
        <p:spPr>
          <a:xfrm>
            <a:off x="2590800" y="2526957"/>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032319" y="2173472"/>
            <a:ext cx="3114613" cy="400110"/>
          </a:xfrm>
          <a:prstGeom prst="rect">
            <a:avLst/>
          </a:prstGeom>
          <a:noFill/>
        </p:spPr>
        <p:txBody>
          <a:bodyPr wrap="square" rtlCol="0">
            <a:spAutoFit/>
          </a:bodyPr>
          <a:lstStyle/>
          <a:p>
            <a:pPr algn="ctr"/>
            <a:r>
              <a:rPr lang="en-US" sz="1000" dirty="0" smtClean="0"/>
              <a:t>Executor appointed by will</a:t>
            </a:r>
          </a:p>
          <a:p>
            <a:pPr algn="ctr"/>
            <a:r>
              <a:rPr lang="en-US" sz="1000" dirty="0" smtClean="0"/>
              <a:t>Administrator appointed by court </a:t>
            </a:r>
            <a:r>
              <a:rPr lang="en-US" sz="1000" b="1" dirty="0" smtClean="0"/>
              <a:t>(if intestate)</a:t>
            </a:r>
            <a:endParaRPr lang="en-US" sz="1000" b="1" dirty="0"/>
          </a:p>
        </p:txBody>
      </p:sp>
      <p:sp>
        <p:nvSpPr>
          <p:cNvPr id="83" name="TextBox 82"/>
          <p:cNvSpPr txBox="1"/>
          <p:nvPr/>
        </p:nvSpPr>
        <p:spPr>
          <a:xfrm>
            <a:off x="4968016" y="2286000"/>
            <a:ext cx="2715115" cy="400110"/>
          </a:xfrm>
          <a:prstGeom prst="rect">
            <a:avLst/>
          </a:prstGeom>
          <a:noFill/>
        </p:spPr>
        <p:txBody>
          <a:bodyPr wrap="square" rtlCol="0">
            <a:spAutoFit/>
          </a:bodyPr>
          <a:lstStyle/>
          <a:p>
            <a:pPr algn="ctr"/>
            <a:r>
              <a:rPr lang="en-US" sz="1000" dirty="0" smtClean="0"/>
              <a:t>Assets now vest in LPR who can sell assets to pay debts &amp; testamentary expenses</a:t>
            </a:r>
            <a:endParaRPr lang="en-US" sz="1000" dirty="0"/>
          </a:p>
        </p:txBody>
      </p:sp>
      <p:sp>
        <p:nvSpPr>
          <p:cNvPr id="3" name="Oval 2"/>
          <p:cNvSpPr/>
          <p:nvPr/>
        </p:nvSpPr>
        <p:spPr>
          <a:xfrm>
            <a:off x="7510749" y="2112485"/>
            <a:ext cx="1498600" cy="3562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4" name="Oval 83"/>
          <p:cNvSpPr/>
          <p:nvPr/>
        </p:nvSpPr>
        <p:spPr>
          <a:xfrm>
            <a:off x="3810000" y="2061310"/>
            <a:ext cx="1498600" cy="3562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5" name="Oval 84"/>
          <p:cNvSpPr/>
          <p:nvPr/>
        </p:nvSpPr>
        <p:spPr>
          <a:xfrm>
            <a:off x="152400" y="1915382"/>
            <a:ext cx="1143000" cy="3562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TextBox 85"/>
          <p:cNvSpPr txBox="1"/>
          <p:nvPr/>
        </p:nvSpPr>
        <p:spPr>
          <a:xfrm>
            <a:off x="2362201" y="4267200"/>
            <a:ext cx="5181599" cy="646331"/>
          </a:xfrm>
          <a:prstGeom prst="rect">
            <a:avLst/>
          </a:prstGeom>
          <a:noFill/>
          <a:ln w="25400">
            <a:solidFill>
              <a:srgbClr val="005DAA"/>
            </a:solidFill>
          </a:ln>
        </p:spPr>
        <p:txBody>
          <a:bodyPr wrap="square" rtlCol="0">
            <a:spAutoFit/>
          </a:bodyPr>
          <a:lstStyle/>
          <a:p>
            <a:r>
              <a:rPr lang="en-US" sz="1200" b="1" dirty="0" smtClean="0">
                <a:solidFill>
                  <a:srgbClr val="FF0000"/>
                </a:solidFill>
              </a:rPr>
              <a:t>Probate</a:t>
            </a:r>
            <a:r>
              <a:rPr lang="en-US" sz="1200" dirty="0" smtClean="0"/>
              <a:t> = Supreme Court legal document that:</a:t>
            </a:r>
          </a:p>
          <a:p>
            <a:pPr marL="228600" indent="-228600">
              <a:buFont typeface="+mj-lt"/>
              <a:buAutoNum type="arabicPeriod"/>
            </a:pPr>
            <a:r>
              <a:rPr lang="en-US" sz="1200" dirty="0" smtClean="0"/>
              <a:t>Officially proves that will is valid &amp; latest version</a:t>
            </a:r>
          </a:p>
          <a:p>
            <a:pPr marL="228600" indent="-228600">
              <a:buFont typeface="+mj-lt"/>
              <a:buAutoNum type="arabicPeriod"/>
            </a:pPr>
            <a:r>
              <a:rPr lang="en-US" sz="1200" dirty="0" smtClean="0"/>
              <a:t>Authorises executor to collect assets of deceased &amp; administer estate</a:t>
            </a:r>
          </a:p>
        </p:txBody>
      </p:sp>
      <p:pic>
        <p:nvPicPr>
          <p:cNvPr id="1026" name="Picture 2" descr="https://encrypted-tbn1.gstatic.com/images?q=tbn:ANd9GcS6CFymXkiD7jiIOVGFZ5Lacr5S9PKjWsv52u6fdruEkqV1Pjs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3261" y="1668047"/>
            <a:ext cx="426687" cy="3810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362200" y="5221069"/>
            <a:ext cx="5724388" cy="646331"/>
          </a:xfrm>
          <a:prstGeom prst="rect">
            <a:avLst/>
          </a:prstGeom>
          <a:noFill/>
          <a:ln w="25400">
            <a:solidFill>
              <a:srgbClr val="005DAA"/>
            </a:solidFill>
          </a:ln>
        </p:spPr>
        <p:txBody>
          <a:bodyPr wrap="square" rtlCol="0">
            <a:spAutoFit/>
          </a:bodyPr>
          <a:lstStyle/>
          <a:p>
            <a:r>
              <a:rPr lang="en-US" sz="1200" b="1" dirty="0" smtClean="0">
                <a:solidFill>
                  <a:srgbClr val="FF0000"/>
                </a:solidFill>
              </a:rPr>
              <a:t>Formalities</a:t>
            </a:r>
          </a:p>
          <a:p>
            <a:pPr marL="228600" indent="-228600">
              <a:buFont typeface="+mj-lt"/>
              <a:buAutoNum type="arabicPeriod"/>
            </a:pPr>
            <a:r>
              <a:rPr lang="en-US" sz="1200" dirty="0" smtClean="0"/>
              <a:t>Advertise intention to apply for probate at least 14 days before file for probate</a:t>
            </a:r>
          </a:p>
          <a:p>
            <a:pPr marL="228600" indent="-228600">
              <a:buFont typeface="+mj-lt"/>
              <a:buAutoNum type="arabicPeriod"/>
            </a:pPr>
            <a:r>
              <a:rPr lang="en-US" sz="1200" dirty="0" smtClean="0"/>
              <a:t>Apply with original will, death certificate, inventory of assets &amp; liabilities</a:t>
            </a:r>
          </a:p>
        </p:txBody>
      </p:sp>
    </p:spTree>
    <p:extLst>
      <p:ext uri="{BB962C8B-B14F-4D97-AF65-F5344CB8AC3E}">
        <p14:creationId xmlns:p14="http://schemas.microsoft.com/office/powerpoint/2010/main" val="656097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342" y="2808982"/>
            <a:ext cx="8458200" cy="1077218"/>
          </a:xfrm>
          <a:prstGeom prst="rect">
            <a:avLst/>
          </a:prstGeom>
          <a:noFill/>
        </p:spPr>
        <p:txBody>
          <a:bodyPr wrap="square" rtlCol="0">
            <a:spAutoFit/>
          </a:bodyPr>
          <a:lstStyle/>
          <a:p>
            <a:pPr algn="ctr"/>
            <a:r>
              <a:rPr lang="en-AU" sz="3200" b="1" dirty="0" smtClean="0"/>
              <a:t>Why is estate planning so important?</a:t>
            </a:r>
          </a:p>
          <a:p>
            <a:pPr algn="ctr"/>
            <a:endParaRPr lang="en-AU" sz="3200" b="1" dirty="0"/>
          </a:p>
        </p:txBody>
      </p:sp>
    </p:spTree>
    <p:extLst>
      <p:ext uri="{BB962C8B-B14F-4D97-AF65-F5344CB8AC3E}">
        <p14:creationId xmlns:p14="http://schemas.microsoft.com/office/powerpoint/2010/main" val="244215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lstStyle/>
          <a:p>
            <a:r>
              <a:rPr lang="en-AU" dirty="0" smtClean="0"/>
              <a:t>Statistics…</a:t>
            </a:r>
            <a:endParaRPr lang="en-AU" dirty="0"/>
          </a:p>
        </p:txBody>
      </p:sp>
      <p:sp>
        <p:nvSpPr>
          <p:cNvPr id="3" name="Content Placeholder 2"/>
          <p:cNvSpPr>
            <a:spLocks noGrp="1"/>
          </p:cNvSpPr>
          <p:nvPr>
            <p:ph idx="1"/>
          </p:nvPr>
        </p:nvSpPr>
        <p:spPr>
          <a:xfrm>
            <a:off x="457200" y="1204980"/>
            <a:ext cx="8229600" cy="3900420"/>
          </a:xfrm>
        </p:spPr>
        <p:txBody>
          <a:bodyPr>
            <a:normAutofit/>
          </a:bodyPr>
          <a:lstStyle/>
          <a:p>
            <a:pPr marL="0" indent="0">
              <a:buNone/>
            </a:pPr>
            <a:endParaRPr lang="en-AU" i="1" dirty="0" smtClean="0"/>
          </a:p>
          <a:p>
            <a:pPr marL="0" indent="0">
              <a:buNone/>
            </a:pPr>
            <a:endParaRPr lang="en-AU" i="1" dirty="0"/>
          </a:p>
          <a:p>
            <a:pPr marL="0" indent="0">
              <a:buNone/>
            </a:pPr>
            <a:endParaRPr lang="en-AU" i="1" dirty="0"/>
          </a:p>
          <a:p>
            <a:pPr marL="0" indent="0">
              <a:buNone/>
            </a:pPr>
            <a:r>
              <a:rPr lang="en-AU" i="1" dirty="0" smtClean="0"/>
              <a:t>$46m has been transferred to the NSW Treasury over the  past 5 years due to unclaimed estates or individuals who died intestate.</a:t>
            </a:r>
          </a:p>
          <a:p>
            <a:pPr marL="0" indent="0">
              <a:buNone/>
            </a:pPr>
            <a:r>
              <a:rPr lang="en-AU" dirty="0"/>
              <a:t>	</a:t>
            </a:r>
            <a:r>
              <a:rPr lang="en-AU" dirty="0" smtClean="0"/>
              <a:t>					</a:t>
            </a:r>
            <a:r>
              <a:rPr lang="en-AU" sz="2000" dirty="0" smtClean="0"/>
              <a:t>Public Trustee, NSW</a:t>
            </a:r>
            <a:endParaRPr lang="en-AU" sz="2000" dirty="0"/>
          </a:p>
        </p:txBody>
      </p:sp>
    </p:spTree>
    <p:extLst>
      <p:ext uri="{BB962C8B-B14F-4D97-AF65-F5344CB8AC3E}">
        <p14:creationId xmlns:p14="http://schemas.microsoft.com/office/powerpoint/2010/main" val="326647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xia Australi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Nexia Australia PPT Template</Template>
  <TotalTime>73234</TotalTime>
  <Words>2550</Words>
  <Application>Microsoft Office PowerPoint</Application>
  <PresentationFormat>On-screen Show (4:3)</PresentationFormat>
  <Paragraphs>417</Paragraphs>
  <Slides>31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vt:lpstr>
      <vt:lpstr>Arial Black</vt:lpstr>
      <vt:lpstr>Calibri</vt:lpstr>
      <vt:lpstr>Gill Sans</vt:lpstr>
      <vt:lpstr>Times New Roman</vt:lpstr>
      <vt:lpstr>Verdana</vt:lpstr>
      <vt:lpstr>Wingdings</vt:lpstr>
      <vt:lpstr>ヒラギノ角ゴ ProN W3</vt:lpstr>
      <vt:lpstr>Nexia Australia PPT Template</vt:lpstr>
      <vt:lpstr>Estate planning, death &amp; taxes</vt:lpstr>
      <vt:lpstr>Disclaimer</vt:lpstr>
      <vt:lpstr>PowerPoint Presentation</vt:lpstr>
      <vt:lpstr>Why should we talk about death &amp; taxes?</vt:lpstr>
      <vt:lpstr>PowerPoint Presentation</vt:lpstr>
      <vt:lpstr>What happens when you die? (1)</vt:lpstr>
      <vt:lpstr>What happens when you die? (2)</vt:lpstr>
      <vt:lpstr>PowerPoint Presentation</vt:lpstr>
      <vt:lpstr>Statistics…</vt:lpstr>
      <vt:lpstr>What is estate planning?</vt:lpstr>
      <vt:lpstr>Common factors to consider </vt:lpstr>
      <vt:lpstr>What happens if you don’t have a will?</vt:lpstr>
      <vt:lpstr>Estate vs. non-estate assets</vt:lpstr>
      <vt:lpstr>Estate planning is not just about what happens on death</vt:lpstr>
      <vt:lpstr>Estate planning process</vt:lpstr>
      <vt:lpstr>A team approach</vt:lpstr>
      <vt:lpstr>PowerPoint Presentation</vt:lpstr>
      <vt:lpstr>CGT &amp; death</vt:lpstr>
      <vt:lpstr>Normal “career path” for CGT assets on death Situation 1, 2 or 3</vt:lpstr>
      <vt:lpstr>Situations where Division 128 rollover will apply</vt:lpstr>
      <vt:lpstr>No CGT if swap assets received under will                           (and entered deed of arrangement to allow swap)</vt:lpstr>
      <vt:lpstr>MR exemption if MR passes on/after 20 August 1996             (s118-195) </vt:lpstr>
      <vt:lpstr>Small business CGT concessions Can get it if dispose within 2 years of death</vt:lpstr>
      <vt:lpstr>Death and 15 year &amp; retirement exemption  Workaround / patches</vt:lpstr>
      <vt:lpstr>Small business rollover, J2 &amp; death (1)</vt:lpstr>
      <vt:lpstr>Small business rollover, J2 &amp; death (2)</vt:lpstr>
      <vt:lpstr>Division 7A &amp; death of a shareholder</vt:lpstr>
      <vt:lpstr>Division 7A &amp; Death Duties of LPR</vt:lpstr>
      <vt:lpstr>Checklist  Some tax issues when drafting an estate plan</vt:lpstr>
      <vt:lpstr>Example showing why you should do estate planning</vt:lpstr>
      <vt:lpstr>Take aways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rvandermerwe</dc:creator>
  <cp:lastModifiedBy>Sylvia Liang</cp:lastModifiedBy>
  <cp:revision>3863</cp:revision>
  <cp:lastPrinted>2016-02-23T23:58:15Z</cp:lastPrinted>
  <dcterms:created xsi:type="dcterms:W3CDTF">2014-07-28T00:00:05Z</dcterms:created>
  <dcterms:modified xsi:type="dcterms:W3CDTF">2016-03-02T03:42:12Z</dcterms:modified>
</cp:coreProperties>
</file>